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3" r:id="rId1"/>
    <p:sldMasterId id="2147484174" r:id="rId2"/>
    <p:sldMasterId id="2147484184" r:id="rId3"/>
    <p:sldMasterId id="2147484219" r:id="rId4"/>
  </p:sldMasterIdLst>
  <p:notesMasterIdLst>
    <p:notesMasterId r:id="rId27"/>
  </p:notesMasterIdLst>
  <p:handoutMasterIdLst>
    <p:handoutMasterId r:id="rId28"/>
  </p:handoutMasterIdLst>
  <p:sldIdLst>
    <p:sldId id="325" r:id="rId5"/>
    <p:sldId id="668" r:id="rId6"/>
    <p:sldId id="669" r:id="rId7"/>
    <p:sldId id="670" r:id="rId8"/>
    <p:sldId id="639" r:id="rId9"/>
    <p:sldId id="673" r:id="rId10"/>
    <p:sldId id="671" r:id="rId11"/>
    <p:sldId id="672" r:id="rId12"/>
    <p:sldId id="640" r:id="rId13"/>
    <p:sldId id="597" r:id="rId14"/>
    <p:sldId id="598" r:id="rId15"/>
    <p:sldId id="643" r:id="rId16"/>
    <p:sldId id="601" r:id="rId17"/>
    <p:sldId id="599" r:id="rId18"/>
    <p:sldId id="656" r:id="rId19"/>
    <p:sldId id="667" r:id="rId20"/>
    <p:sldId id="658" r:id="rId21"/>
    <p:sldId id="610" r:id="rId22"/>
    <p:sldId id="664" r:id="rId23"/>
    <p:sldId id="674" r:id="rId24"/>
    <p:sldId id="666" r:id="rId25"/>
    <p:sldId id="596" r:id="rId26"/>
  </p:sldIdLst>
  <p:sldSz cx="9144000" cy="6858000" type="screen4x3"/>
  <p:notesSz cx="6669088" cy="9872663"/>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fontAlgn="base">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fontAlgn="base">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fontAlgn="base">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fontAlgn="base">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EEECE1"/>
    <a:srgbClr val="993366"/>
    <a:srgbClr val="3C4981"/>
    <a:srgbClr val="7A7146"/>
    <a:srgbClr val="270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8" autoAdjust="0"/>
    <p:restoredTop sz="86610" autoAdjust="0"/>
  </p:normalViewPr>
  <p:slideViewPr>
    <p:cSldViewPr snapToGrid="0" snapToObjects="1">
      <p:cViewPr varScale="1">
        <p:scale>
          <a:sx n="100" d="100"/>
          <a:sy n="100" d="100"/>
        </p:scale>
        <p:origin x="18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3402" y="-108"/>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Nodokļu ieņēmumi, milj.EUR</c:v>
                </c:pt>
              </c:strCache>
            </c:strRef>
          </c:tx>
          <c:spPr>
            <a:solidFill>
              <a:schemeClr val="accent1">
                <a:lumMod val="60000"/>
                <a:lumOff val="40000"/>
              </a:schemeClr>
            </a:solidFill>
            <a:scene3d>
              <a:camera prst="orthographicFront"/>
              <a:lightRig rig="threePt" dir="t"/>
            </a:scene3d>
            <a:sp3d>
              <a:bevelT/>
              <a:bevelB/>
            </a:sp3d>
          </c:spPr>
          <c:invertIfNegative val="0"/>
          <c:dLbls>
            <c:dLbl>
              <c:idx val="0"/>
              <c:layout>
                <c:manualLayout>
                  <c:x val="-1.4419908178942722E-17"/>
                  <c:y val="0.633987392875598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4A-46E3-9B79-2D6ADE632EDB}"/>
                </c:ext>
              </c:extLst>
            </c:dLbl>
            <c:dLbl>
              <c:idx val="1"/>
              <c:layout>
                <c:manualLayout>
                  <c:x val="0"/>
                  <c:y val="0.648937782863314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4A-46E3-9B79-2D6ADE632EDB}"/>
                </c:ext>
              </c:extLst>
            </c:dLbl>
            <c:dLbl>
              <c:idx val="2"/>
              <c:layout>
                <c:manualLayout>
                  <c:x val="-1.5730990646130004E-3"/>
                  <c:y val="0.6671772490388742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4A-46E3-9B79-2D6ADE632EDB}"/>
                </c:ext>
              </c:extLst>
            </c:dLbl>
            <c:dLbl>
              <c:idx val="3"/>
              <c:layout>
                <c:manualLayout>
                  <c:x val="0"/>
                  <c:y val="0.692032344464365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4A-46E3-9B79-2D6ADE632EDB}"/>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2013.gadā</c:v>
                </c:pt>
                <c:pt idx="1">
                  <c:v>2014.gadā</c:v>
                </c:pt>
                <c:pt idx="2">
                  <c:v>2015.gadā</c:v>
                </c:pt>
                <c:pt idx="3">
                  <c:v>2016.gadā</c:v>
                </c:pt>
              </c:strCache>
            </c:strRef>
          </c:cat>
          <c:val>
            <c:numRef>
              <c:f>Sheet1!$B$2:$B$5</c:f>
              <c:numCache>
                <c:formatCode>General</c:formatCode>
                <c:ptCount val="4"/>
                <c:pt idx="0">
                  <c:v>295.91000000000003</c:v>
                </c:pt>
                <c:pt idx="1">
                  <c:v>301.08999999999997</c:v>
                </c:pt>
                <c:pt idx="2">
                  <c:v>309.02999999999997</c:v>
                </c:pt>
                <c:pt idx="3">
                  <c:v>319.85000000000002</c:v>
                </c:pt>
              </c:numCache>
            </c:numRef>
          </c:val>
          <c:extLst>
            <c:ext xmlns:c16="http://schemas.microsoft.com/office/drawing/2014/chart" uri="{C3380CC4-5D6E-409C-BE32-E72D297353CC}">
              <c16:uniqueId val="{00000000-8753-4778-BD72-9E449820BE0B}"/>
            </c:ext>
          </c:extLst>
        </c:ser>
        <c:dLbls>
          <c:dLblPos val="inBase"/>
          <c:showLegendKey val="0"/>
          <c:showVal val="1"/>
          <c:showCatName val="0"/>
          <c:showSerName val="0"/>
          <c:showPercent val="0"/>
          <c:showBubbleSize val="0"/>
        </c:dLbls>
        <c:gapWidth val="98"/>
        <c:overlap val="-62"/>
        <c:axId val="42209792"/>
        <c:axId val="82956224"/>
      </c:barChart>
      <c:lineChart>
        <c:grouping val="standard"/>
        <c:varyColors val="0"/>
        <c:ser>
          <c:idx val="1"/>
          <c:order val="1"/>
          <c:tx>
            <c:strRef>
              <c:f>Sheet1!$C$1</c:f>
              <c:strCache>
                <c:ptCount val="1"/>
                <c:pt idx="0">
                  <c:v>Izmaiņas pret iepriekšējā gada attiecīgo periodu, %</c:v>
                </c:pt>
              </c:strCache>
            </c:strRef>
          </c:tx>
          <c:spPr>
            <a:ln>
              <a:solidFill>
                <a:srgbClr val="002060"/>
              </a:solidFill>
            </a:ln>
          </c:spPr>
          <c:marker>
            <c:symbol val="circle"/>
            <c:size val="9"/>
            <c:spPr>
              <a:solidFill>
                <a:srgbClr val="002060"/>
              </a:solidFill>
              <a:ln>
                <a:solidFill>
                  <a:srgbClr val="002060"/>
                </a:solidFill>
              </a:ln>
              <a:scene3d>
                <a:camera prst="orthographicFront"/>
                <a:lightRig rig="threePt" dir="t"/>
              </a:scene3d>
              <a:sp3d>
                <a:bevelT/>
              </a:sp3d>
            </c:spPr>
          </c:marker>
          <c:dPt>
            <c:idx val="1"/>
            <c:bubble3D val="0"/>
            <c:extLst>
              <c:ext xmlns:c16="http://schemas.microsoft.com/office/drawing/2014/chart" uri="{C3380CC4-5D6E-409C-BE32-E72D297353CC}">
                <c16:uniqueId val="{00000002-8753-4778-BD72-9E449820BE0B}"/>
              </c:ext>
            </c:extLst>
          </c:dPt>
          <c:dLbls>
            <c:spPr>
              <a:noFill/>
              <a:ln>
                <a:noFill/>
              </a:ln>
              <a:effectLst/>
            </c:spPr>
            <c:txPr>
              <a:bodyPr/>
              <a:lstStyle/>
              <a:p>
                <a:pPr>
                  <a:defRPr sz="1200" b="1"/>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2013.gadā</c:v>
                </c:pt>
                <c:pt idx="1">
                  <c:v>2014.gadā</c:v>
                </c:pt>
                <c:pt idx="2">
                  <c:v>2015.gadā</c:v>
                </c:pt>
                <c:pt idx="3">
                  <c:v>2016.gadā</c:v>
                </c:pt>
              </c:strCache>
            </c:strRef>
          </c:cat>
          <c:val>
            <c:numRef>
              <c:f>Sheet1!$C$2:$C$5</c:f>
              <c:numCache>
                <c:formatCode>0.0%</c:formatCode>
                <c:ptCount val="4"/>
                <c:pt idx="0">
                  <c:v>3.2000000000000001E-2</c:v>
                </c:pt>
                <c:pt idx="1">
                  <c:v>1.7999999999999999E-2</c:v>
                </c:pt>
                <c:pt idx="2">
                  <c:v>2.5999999999999999E-2</c:v>
                </c:pt>
                <c:pt idx="3">
                  <c:v>3.5000000000000003E-2</c:v>
                </c:pt>
              </c:numCache>
            </c:numRef>
          </c:val>
          <c:smooth val="0"/>
          <c:extLst>
            <c:ext xmlns:c16="http://schemas.microsoft.com/office/drawing/2014/chart" uri="{C3380CC4-5D6E-409C-BE32-E72D297353CC}">
              <c16:uniqueId val="{00000004-8753-4778-BD72-9E449820BE0B}"/>
            </c:ext>
          </c:extLst>
        </c:ser>
        <c:dLbls>
          <c:showLegendKey val="0"/>
          <c:showVal val="1"/>
          <c:showCatName val="0"/>
          <c:showSerName val="0"/>
          <c:showPercent val="0"/>
          <c:showBubbleSize val="0"/>
        </c:dLbls>
        <c:marker val="1"/>
        <c:smooth val="0"/>
        <c:axId val="42210816"/>
        <c:axId val="82956800"/>
      </c:lineChart>
      <c:catAx>
        <c:axId val="42209792"/>
        <c:scaling>
          <c:orientation val="minMax"/>
        </c:scaling>
        <c:delete val="0"/>
        <c:axPos val="b"/>
        <c:numFmt formatCode="General" sourceLinked="0"/>
        <c:majorTickMark val="none"/>
        <c:minorTickMark val="none"/>
        <c:tickLblPos val="nextTo"/>
        <c:txPr>
          <a:bodyPr/>
          <a:lstStyle/>
          <a:p>
            <a:pPr>
              <a:defRPr sz="1200" b="1"/>
            </a:pPr>
            <a:endParaRPr lang="lv-LV"/>
          </a:p>
        </c:txPr>
        <c:crossAx val="82956224"/>
        <c:crosses val="autoZero"/>
        <c:auto val="1"/>
        <c:lblAlgn val="ctr"/>
        <c:lblOffset val="100"/>
        <c:noMultiLvlLbl val="0"/>
      </c:catAx>
      <c:valAx>
        <c:axId val="82956224"/>
        <c:scaling>
          <c:orientation val="minMax"/>
          <c:max val="350"/>
          <c:min val="0"/>
        </c:scaling>
        <c:delete val="0"/>
        <c:axPos val="l"/>
        <c:numFmt formatCode="General" sourceLinked="0"/>
        <c:majorTickMark val="cross"/>
        <c:minorTickMark val="none"/>
        <c:tickLblPos val="nextTo"/>
        <c:spPr>
          <a:ln/>
        </c:spPr>
        <c:txPr>
          <a:bodyPr/>
          <a:lstStyle/>
          <a:p>
            <a:pPr algn="ctr">
              <a:defRPr sz="1000" b="0"/>
            </a:pPr>
            <a:endParaRPr lang="lv-LV"/>
          </a:p>
        </c:txPr>
        <c:crossAx val="42209792"/>
        <c:crosses val="autoZero"/>
        <c:crossBetween val="between"/>
        <c:majorUnit val="70"/>
      </c:valAx>
      <c:valAx>
        <c:axId val="82956800"/>
        <c:scaling>
          <c:orientation val="minMax"/>
          <c:max val="5.000000000000001E-2"/>
          <c:min val="0"/>
        </c:scaling>
        <c:delete val="0"/>
        <c:axPos val="r"/>
        <c:numFmt formatCode="0%" sourceLinked="0"/>
        <c:majorTickMark val="cross"/>
        <c:minorTickMark val="none"/>
        <c:tickLblPos val="nextTo"/>
        <c:spPr>
          <a:ln/>
        </c:spPr>
        <c:txPr>
          <a:bodyPr/>
          <a:lstStyle/>
          <a:p>
            <a:pPr>
              <a:defRPr sz="1000" b="0"/>
            </a:pPr>
            <a:endParaRPr lang="lv-LV"/>
          </a:p>
        </c:txPr>
        <c:crossAx val="42210816"/>
        <c:crosses val="max"/>
        <c:crossBetween val="between"/>
        <c:majorUnit val="1.0000000000000002E-2"/>
      </c:valAx>
      <c:catAx>
        <c:axId val="42210816"/>
        <c:scaling>
          <c:orientation val="minMax"/>
        </c:scaling>
        <c:delete val="1"/>
        <c:axPos val="b"/>
        <c:numFmt formatCode="General" sourceLinked="1"/>
        <c:majorTickMark val="out"/>
        <c:minorTickMark val="none"/>
        <c:tickLblPos val="nextTo"/>
        <c:crossAx val="82956800"/>
        <c:crosses val="autoZero"/>
        <c:auto val="1"/>
        <c:lblAlgn val="ctr"/>
        <c:lblOffset val="100"/>
        <c:noMultiLvlLbl val="0"/>
      </c:catAx>
    </c:plotArea>
    <c:legend>
      <c:legendPos val="b"/>
      <c:overlay val="0"/>
      <c:txPr>
        <a:bodyPr/>
        <a:lstStyle/>
        <a:p>
          <a:pPr>
            <a:defRPr sz="1000" b="1"/>
          </a:pPr>
          <a:endParaRPr lang="lv-LV"/>
        </a:p>
      </c:txPr>
    </c:legend>
    <c:plotVisOnly val="1"/>
    <c:dispBlanksAs val="gap"/>
    <c:showDLblsOverMax val="0"/>
  </c:chart>
  <c:spPr>
    <a:ln>
      <a:noFill/>
    </a:ln>
  </c:spPr>
  <c:txPr>
    <a:bodyPr/>
    <a:lstStyle/>
    <a:p>
      <a:pPr algn="ctr">
        <a:defRPr lang="lv-LV" sz="1600" b="0" i="0" u="none" strike="noStrike" kern="1200" baseline="0">
          <a:solidFill>
            <a:srgbClr val="002060"/>
          </a:solidFill>
          <a:latin typeface="Verdana" pitchFamily="34" charset="0"/>
          <a:ea typeface="+mn-ea"/>
          <a:cs typeface="Arial" charset="0"/>
        </a:defRPr>
      </a:pPr>
      <a:endParaRPr lang="lv-L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6FBC9-A2D2-4D90-AE72-5BBAC35FBF0D}" type="doc">
      <dgm:prSet loTypeId="urn:microsoft.com/office/officeart/2005/8/layout/radial4" loCatId="relationship" qsTypeId="urn:microsoft.com/office/officeart/2005/8/quickstyle/simple2" qsCatId="simple" csTypeId="urn:microsoft.com/office/officeart/2005/8/colors/accent1_2" csCatId="accent1" phldr="1"/>
      <dgm:spPr/>
      <dgm:t>
        <a:bodyPr/>
        <a:lstStyle/>
        <a:p>
          <a:endParaRPr lang="en-US"/>
        </a:p>
      </dgm:t>
    </dgm:pt>
    <dgm:pt modelId="{C81CB104-1B42-473C-B6C0-9DA737BB84DB}">
      <dgm:prSet phldrT="[Text]" custT="1"/>
      <dgm:spPr/>
      <dgm:t>
        <a:bodyPr/>
        <a:lstStyle/>
        <a:p>
          <a:r>
            <a:rPr lang="lv-LV" sz="1800" dirty="0" smtClean="0"/>
            <a:t>Jūrmala (10)</a:t>
          </a:r>
          <a:endParaRPr lang="en-US" sz="1800" dirty="0"/>
        </a:p>
      </dgm:t>
    </dgm:pt>
    <dgm:pt modelId="{964035AB-509D-4746-BA62-3FF244D7B101}" type="parTrans" cxnId="{9BBB1602-2CBC-4A2F-A37F-F860AE7138EE}">
      <dgm:prSet/>
      <dgm:spPr/>
      <dgm:t>
        <a:bodyPr/>
        <a:lstStyle/>
        <a:p>
          <a:endParaRPr lang="en-US"/>
        </a:p>
      </dgm:t>
    </dgm:pt>
    <dgm:pt modelId="{3EAE6FBC-A345-4E5A-A34C-089A9C5602B4}" type="sibTrans" cxnId="{9BBB1602-2CBC-4A2F-A37F-F860AE7138EE}">
      <dgm:prSet/>
      <dgm:spPr/>
      <dgm:t>
        <a:bodyPr/>
        <a:lstStyle/>
        <a:p>
          <a:endParaRPr lang="en-US"/>
        </a:p>
      </dgm:t>
    </dgm:pt>
    <dgm:pt modelId="{461927F0-44E8-4AF5-8FD1-759F9F857AA1}">
      <dgm:prSet phldrT="[Text]" custT="1"/>
      <dgm:spPr/>
      <dgm:t>
        <a:bodyPr/>
        <a:lstStyle/>
        <a:p>
          <a:r>
            <a:rPr lang="lv-LV" sz="1400" dirty="0" smtClean="0"/>
            <a:t>Tukums </a:t>
          </a:r>
          <a:r>
            <a:rPr lang="lv-LV" sz="1400" dirty="0"/>
            <a:t>(2)</a:t>
          </a:r>
          <a:endParaRPr lang="en-US" sz="1400" dirty="0"/>
        </a:p>
      </dgm:t>
    </dgm:pt>
    <dgm:pt modelId="{E7585087-59C5-463B-AFA3-276F6F9559B1}" type="parTrans" cxnId="{286AC4EF-718B-4C17-B934-5F81B858FBAB}">
      <dgm:prSet/>
      <dgm:spPr/>
      <dgm:t>
        <a:bodyPr/>
        <a:lstStyle/>
        <a:p>
          <a:endParaRPr lang="en-US"/>
        </a:p>
      </dgm:t>
    </dgm:pt>
    <dgm:pt modelId="{1F21325B-3857-4CC4-89B5-098E041B4683}" type="sibTrans" cxnId="{286AC4EF-718B-4C17-B934-5F81B858FBAB}">
      <dgm:prSet/>
      <dgm:spPr/>
      <dgm:t>
        <a:bodyPr/>
        <a:lstStyle/>
        <a:p>
          <a:endParaRPr lang="en-US"/>
        </a:p>
      </dgm:t>
    </dgm:pt>
    <dgm:pt modelId="{A15BCED9-0726-43B7-A1BA-5B130EB87705}" type="pres">
      <dgm:prSet presAssocID="{5D86FBC9-A2D2-4D90-AE72-5BBAC35FBF0D}" presName="cycle" presStyleCnt="0">
        <dgm:presLayoutVars>
          <dgm:chMax val="1"/>
          <dgm:dir/>
          <dgm:animLvl val="ctr"/>
          <dgm:resizeHandles val="exact"/>
        </dgm:presLayoutVars>
      </dgm:prSet>
      <dgm:spPr/>
      <dgm:t>
        <a:bodyPr/>
        <a:lstStyle/>
        <a:p>
          <a:endParaRPr lang="en-US"/>
        </a:p>
      </dgm:t>
    </dgm:pt>
    <dgm:pt modelId="{2507851A-83E0-4569-996A-B17F05E99268}" type="pres">
      <dgm:prSet presAssocID="{C81CB104-1B42-473C-B6C0-9DA737BB84DB}" presName="centerShape" presStyleLbl="node0" presStyleIdx="0" presStyleCnt="1" custScaleX="122357" custScaleY="65193" custLinFactNeighborX="-5082" custLinFactNeighborY="-55688"/>
      <dgm:spPr/>
      <dgm:t>
        <a:bodyPr/>
        <a:lstStyle/>
        <a:p>
          <a:endParaRPr lang="en-US"/>
        </a:p>
      </dgm:t>
    </dgm:pt>
    <dgm:pt modelId="{A5673CF8-38A3-4998-A458-9C219CF3602B}" type="pres">
      <dgm:prSet presAssocID="{E7585087-59C5-463B-AFA3-276F6F9559B1}" presName="parTrans" presStyleLbl="bgSibTrans2D1" presStyleIdx="0" presStyleCnt="1" custFlipVert="1" custScaleX="85734" custScaleY="11503" custLinFactNeighborX="-4947" custLinFactNeighborY="-18498"/>
      <dgm:spPr>
        <a:prstGeom prst="flowChartProcess">
          <a:avLst/>
        </a:prstGeom>
      </dgm:spPr>
      <dgm:t>
        <a:bodyPr/>
        <a:lstStyle/>
        <a:p>
          <a:endParaRPr lang="en-US"/>
        </a:p>
      </dgm:t>
    </dgm:pt>
    <dgm:pt modelId="{BFE93AD2-12DA-4EFD-AE6E-DF907A440442}" type="pres">
      <dgm:prSet presAssocID="{461927F0-44E8-4AF5-8FD1-759F9F857AA1}" presName="node" presStyleLbl="node1" presStyleIdx="0" presStyleCnt="1" custScaleX="74478" custScaleY="54631" custRadScaleRad="39145" custRadScaleInc="-8350">
        <dgm:presLayoutVars>
          <dgm:bulletEnabled val="1"/>
        </dgm:presLayoutVars>
      </dgm:prSet>
      <dgm:spPr/>
      <dgm:t>
        <a:bodyPr/>
        <a:lstStyle/>
        <a:p>
          <a:endParaRPr lang="en-US"/>
        </a:p>
      </dgm:t>
    </dgm:pt>
  </dgm:ptLst>
  <dgm:cxnLst>
    <dgm:cxn modelId="{F0E53F26-84B5-4A94-80C1-F85E5CA1C01A}" type="presOf" srcId="{E7585087-59C5-463B-AFA3-276F6F9559B1}" destId="{A5673CF8-38A3-4998-A458-9C219CF3602B}" srcOrd="0" destOrd="0" presId="urn:microsoft.com/office/officeart/2005/8/layout/radial4"/>
    <dgm:cxn modelId="{286AC4EF-718B-4C17-B934-5F81B858FBAB}" srcId="{C81CB104-1B42-473C-B6C0-9DA737BB84DB}" destId="{461927F0-44E8-4AF5-8FD1-759F9F857AA1}" srcOrd="0" destOrd="0" parTransId="{E7585087-59C5-463B-AFA3-276F6F9559B1}" sibTransId="{1F21325B-3857-4CC4-89B5-098E041B4683}"/>
    <dgm:cxn modelId="{9BBB1602-2CBC-4A2F-A37F-F860AE7138EE}" srcId="{5D86FBC9-A2D2-4D90-AE72-5BBAC35FBF0D}" destId="{C81CB104-1B42-473C-B6C0-9DA737BB84DB}" srcOrd="0" destOrd="0" parTransId="{964035AB-509D-4746-BA62-3FF244D7B101}" sibTransId="{3EAE6FBC-A345-4E5A-A34C-089A9C5602B4}"/>
    <dgm:cxn modelId="{A06D3A02-9EE8-4082-BCA2-EC4CC26DE8A4}" type="presOf" srcId="{461927F0-44E8-4AF5-8FD1-759F9F857AA1}" destId="{BFE93AD2-12DA-4EFD-AE6E-DF907A440442}" srcOrd="0" destOrd="0" presId="urn:microsoft.com/office/officeart/2005/8/layout/radial4"/>
    <dgm:cxn modelId="{D9C9B33E-3703-4914-AC02-926FB491831B}" type="presOf" srcId="{5D86FBC9-A2D2-4D90-AE72-5BBAC35FBF0D}" destId="{A15BCED9-0726-43B7-A1BA-5B130EB87705}" srcOrd="0" destOrd="0" presId="urn:microsoft.com/office/officeart/2005/8/layout/radial4"/>
    <dgm:cxn modelId="{06B61338-2AB7-408B-BE73-867AC2A2FA25}" type="presOf" srcId="{C81CB104-1B42-473C-B6C0-9DA737BB84DB}" destId="{2507851A-83E0-4569-996A-B17F05E99268}" srcOrd="0" destOrd="0" presId="urn:microsoft.com/office/officeart/2005/8/layout/radial4"/>
    <dgm:cxn modelId="{233C47B3-0695-48E2-BFEE-7EF44935635C}" type="presParOf" srcId="{A15BCED9-0726-43B7-A1BA-5B130EB87705}" destId="{2507851A-83E0-4569-996A-B17F05E99268}" srcOrd="0" destOrd="0" presId="urn:microsoft.com/office/officeart/2005/8/layout/radial4"/>
    <dgm:cxn modelId="{CF7EC3E4-8A23-4907-9012-5C6BCD80CAC0}" type="presParOf" srcId="{A15BCED9-0726-43B7-A1BA-5B130EB87705}" destId="{A5673CF8-38A3-4998-A458-9C219CF3602B}" srcOrd="1" destOrd="0" presId="urn:microsoft.com/office/officeart/2005/8/layout/radial4"/>
    <dgm:cxn modelId="{DB49843B-552C-4EFE-8230-D85AF6D2E50B}" type="presParOf" srcId="{A15BCED9-0726-43B7-A1BA-5B130EB87705}" destId="{BFE93AD2-12DA-4EFD-AE6E-DF907A440442}" srcOrd="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6FBC9-A2D2-4D90-AE72-5BBAC35FBF0D}" type="doc">
      <dgm:prSet loTypeId="urn:microsoft.com/office/officeart/2005/8/layout/radial4" loCatId="relationship" qsTypeId="urn:microsoft.com/office/officeart/2005/8/quickstyle/simple2" qsCatId="simple" csTypeId="urn:microsoft.com/office/officeart/2005/8/colors/accent5_2" csCatId="accent5" phldr="1"/>
      <dgm:spPr/>
      <dgm:t>
        <a:bodyPr/>
        <a:lstStyle/>
        <a:p>
          <a:endParaRPr lang="en-US"/>
        </a:p>
      </dgm:t>
    </dgm:pt>
    <dgm:pt modelId="{C81CB104-1B42-473C-B6C0-9DA737BB84DB}">
      <dgm:prSet phldrT="[Text]" custT="1"/>
      <dgm:spPr/>
      <dgm:t>
        <a:bodyPr/>
        <a:lstStyle/>
        <a:p>
          <a:r>
            <a:rPr lang="lv-LV" sz="1800" dirty="0" smtClean="0"/>
            <a:t>Liepāja (14)</a:t>
          </a:r>
          <a:endParaRPr lang="en-US" sz="1800" dirty="0"/>
        </a:p>
      </dgm:t>
    </dgm:pt>
    <dgm:pt modelId="{964035AB-509D-4746-BA62-3FF244D7B101}" type="parTrans" cxnId="{9BBB1602-2CBC-4A2F-A37F-F860AE7138EE}">
      <dgm:prSet/>
      <dgm:spPr/>
      <dgm:t>
        <a:bodyPr/>
        <a:lstStyle/>
        <a:p>
          <a:endParaRPr lang="en-US"/>
        </a:p>
      </dgm:t>
    </dgm:pt>
    <dgm:pt modelId="{3EAE6FBC-A345-4E5A-A34C-089A9C5602B4}" type="sibTrans" cxnId="{9BBB1602-2CBC-4A2F-A37F-F860AE7138EE}">
      <dgm:prSet/>
      <dgm:spPr/>
      <dgm:t>
        <a:bodyPr/>
        <a:lstStyle/>
        <a:p>
          <a:endParaRPr lang="en-US"/>
        </a:p>
      </dgm:t>
    </dgm:pt>
    <dgm:pt modelId="{461927F0-44E8-4AF5-8FD1-759F9F857AA1}">
      <dgm:prSet phldrT="[Text]" custT="1"/>
      <dgm:spPr/>
      <dgm:t>
        <a:bodyPr/>
        <a:lstStyle/>
        <a:p>
          <a:r>
            <a:rPr lang="lv-LV" sz="1400" dirty="0" smtClean="0"/>
            <a:t>Kuldīga </a:t>
          </a:r>
          <a:r>
            <a:rPr lang="lv-LV" sz="1400" dirty="0"/>
            <a:t>(2)</a:t>
          </a:r>
          <a:endParaRPr lang="en-US" sz="1400" dirty="0"/>
        </a:p>
      </dgm:t>
    </dgm:pt>
    <dgm:pt modelId="{E7585087-59C5-463B-AFA3-276F6F9559B1}" type="parTrans" cxnId="{286AC4EF-718B-4C17-B934-5F81B858FBAB}">
      <dgm:prSet/>
      <dgm:spPr/>
      <dgm:t>
        <a:bodyPr/>
        <a:lstStyle/>
        <a:p>
          <a:endParaRPr lang="en-US"/>
        </a:p>
      </dgm:t>
    </dgm:pt>
    <dgm:pt modelId="{1F21325B-3857-4CC4-89B5-098E041B4683}" type="sibTrans" cxnId="{286AC4EF-718B-4C17-B934-5F81B858FBAB}">
      <dgm:prSet/>
      <dgm:spPr/>
      <dgm:t>
        <a:bodyPr/>
        <a:lstStyle/>
        <a:p>
          <a:endParaRPr lang="en-US"/>
        </a:p>
      </dgm:t>
    </dgm:pt>
    <dgm:pt modelId="{9F8284C0-E371-443C-A309-CB8385DB31C6}">
      <dgm:prSet phldrT="[Text]" custT="1"/>
      <dgm:spPr/>
      <dgm:t>
        <a:bodyPr/>
        <a:lstStyle/>
        <a:p>
          <a:r>
            <a:rPr lang="lv-LV" sz="1400" dirty="0" smtClean="0"/>
            <a:t>Saldus </a:t>
          </a:r>
          <a:r>
            <a:rPr lang="lv-LV" sz="1400" dirty="0"/>
            <a:t>(2)</a:t>
          </a:r>
          <a:endParaRPr lang="en-US" sz="1400" dirty="0"/>
        </a:p>
      </dgm:t>
    </dgm:pt>
    <dgm:pt modelId="{930DABE3-17DD-4314-9561-84E9455A37D4}" type="parTrans" cxnId="{B6B09E99-9F6C-4534-8D9D-6BEBAE8F2611}">
      <dgm:prSet/>
      <dgm:spPr/>
      <dgm:t>
        <a:bodyPr/>
        <a:lstStyle/>
        <a:p>
          <a:endParaRPr lang="en-US"/>
        </a:p>
      </dgm:t>
    </dgm:pt>
    <dgm:pt modelId="{7B9CFE38-FC9E-45EA-9153-C0D2D2E647E7}" type="sibTrans" cxnId="{B6B09E99-9F6C-4534-8D9D-6BEBAE8F2611}">
      <dgm:prSet/>
      <dgm:spPr/>
      <dgm:t>
        <a:bodyPr/>
        <a:lstStyle/>
        <a:p>
          <a:endParaRPr lang="en-US"/>
        </a:p>
      </dgm:t>
    </dgm:pt>
    <dgm:pt modelId="{A15BCED9-0726-43B7-A1BA-5B130EB87705}" type="pres">
      <dgm:prSet presAssocID="{5D86FBC9-A2D2-4D90-AE72-5BBAC35FBF0D}" presName="cycle" presStyleCnt="0">
        <dgm:presLayoutVars>
          <dgm:chMax val="1"/>
          <dgm:dir/>
          <dgm:animLvl val="ctr"/>
          <dgm:resizeHandles val="exact"/>
        </dgm:presLayoutVars>
      </dgm:prSet>
      <dgm:spPr/>
      <dgm:t>
        <a:bodyPr/>
        <a:lstStyle/>
        <a:p>
          <a:endParaRPr lang="en-US"/>
        </a:p>
      </dgm:t>
    </dgm:pt>
    <dgm:pt modelId="{2507851A-83E0-4569-996A-B17F05E99268}" type="pres">
      <dgm:prSet presAssocID="{C81CB104-1B42-473C-B6C0-9DA737BB84DB}" presName="centerShape" presStyleLbl="node0" presStyleIdx="0" presStyleCnt="1" custScaleX="130047" custScaleY="74348" custLinFactNeighborX="-5483" custLinFactNeighborY="-49543"/>
      <dgm:spPr/>
      <dgm:t>
        <a:bodyPr/>
        <a:lstStyle/>
        <a:p>
          <a:endParaRPr lang="en-US"/>
        </a:p>
      </dgm:t>
    </dgm:pt>
    <dgm:pt modelId="{A5673CF8-38A3-4998-A458-9C219CF3602B}" type="pres">
      <dgm:prSet presAssocID="{E7585087-59C5-463B-AFA3-276F6F9559B1}" presName="parTrans" presStyleLbl="bgSibTrans2D1" presStyleIdx="0" presStyleCnt="2" custScaleY="13520"/>
      <dgm:spPr>
        <a:prstGeom prst="flowChartProcess">
          <a:avLst/>
        </a:prstGeom>
      </dgm:spPr>
      <dgm:t>
        <a:bodyPr/>
        <a:lstStyle/>
        <a:p>
          <a:endParaRPr lang="en-US"/>
        </a:p>
      </dgm:t>
    </dgm:pt>
    <dgm:pt modelId="{BFE93AD2-12DA-4EFD-AE6E-DF907A440442}" type="pres">
      <dgm:prSet presAssocID="{461927F0-44E8-4AF5-8FD1-759F9F857AA1}" presName="node" presStyleLbl="node1" presStyleIdx="0" presStyleCnt="2" custScaleX="84238" custScaleY="70180" custRadScaleRad="62685" custRadScaleInc="-46660">
        <dgm:presLayoutVars>
          <dgm:bulletEnabled val="1"/>
        </dgm:presLayoutVars>
      </dgm:prSet>
      <dgm:spPr/>
      <dgm:t>
        <a:bodyPr/>
        <a:lstStyle/>
        <a:p>
          <a:endParaRPr lang="en-US"/>
        </a:p>
      </dgm:t>
    </dgm:pt>
    <dgm:pt modelId="{E8290A83-F4EE-4168-BFCC-95CA1E746F5C}" type="pres">
      <dgm:prSet presAssocID="{930DABE3-17DD-4314-9561-84E9455A37D4}" presName="parTrans" presStyleLbl="bgSibTrans2D1" presStyleIdx="1" presStyleCnt="2" custScaleY="13520"/>
      <dgm:spPr>
        <a:prstGeom prst="flowChartProcess">
          <a:avLst/>
        </a:prstGeom>
      </dgm:spPr>
      <dgm:t>
        <a:bodyPr/>
        <a:lstStyle/>
        <a:p>
          <a:endParaRPr lang="en-US"/>
        </a:p>
      </dgm:t>
    </dgm:pt>
    <dgm:pt modelId="{1B9234DE-0426-4E00-A613-5E3DD2F4ED40}" type="pres">
      <dgm:prSet presAssocID="{9F8284C0-E371-443C-A309-CB8385DB31C6}" presName="node" presStyleLbl="node1" presStyleIdx="1" presStyleCnt="2" custScaleX="89552" custScaleY="68011" custRadScaleRad="40851" custRadScaleInc="50483">
        <dgm:presLayoutVars>
          <dgm:bulletEnabled val="1"/>
        </dgm:presLayoutVars>
      </dgm:prSet>
      <dgm:spPr/>
      <dgm:t>
        <a:bodyPr/>
        <a:lstStyle/>
        <a:p>
          <a:endParaRPr lang="en-US"/>
        </a:p>
      </dgm:t>
    </dgm:pt>
  </dgm:ptLst>
  <dgm:cxnLst>
    <dgm:cxn modelId="{D9C9B33E-3703-4914-AC02-926FB491831B}" type="presOf" srcId="{5D86FBC9-A2D2-4D90-AE72-5BBAC35FBF0D}" destId="{A15BCED9-0726-43B7-A1BA-5B130EB87705}" srcOrd="0" destOrd="0" presId="urn:microsoft.com/office/officeart/2005/8/layout/radial4"/>
    <dgm:cxn modelId="{7B199DAB-60E6-4724-815B-EDD8D59A43C5}" type="presOf" srcId="{9F8284C0-E371-443C-A309-CB8385DB31C6}" destId="{1B9234DE-0426-4E00-A613-5E3DD2F4ED40}" srcOrd="0" destOrd="0" presId="urn:microsoft.com/office/officeart/2005/8/layout/radial4"/>
    <dgm:cxn modelId="{EA1ED8B5-5B71-4052-9CCA-632B78B5FB8C}" type="presOf" srcId="{930DABE3-17DD-4314-9561-84E9455A37D4}" destId="{E8290A83-F4EE-4168-BFCC-95CA1E746F5C}" srcOrd="0" destOrd="0" presId="urn:microsoft.com/office/officeart/2005/8/layout/radial4"/>
    <dgm:cxn modelId="{B6B09E99-9F6C-4534-8D9D-6BEBAE8F2611}" srcId="{C81CB104-1B42-473C-B6C0-9DA737BB84DB}" destId="{9F8284C0-E371-443C-A309-CB8385DB31C6}" srcOrd="1" destOrd="0" parTransId="{930DABE3-17DD-4314-9561-84E9455A37D4}" sibTransId="{7B9CFE38-FC9E-45EA-9153-C0D2D2E647E7}"/>
    <dgm:cxn modelId="{F0E53F26-84B5-4A94-80C1-F85E5CA1C01A}" type="presOf" srcId="{E7585087-59C5-463B-AFA3-276F6F9559B1}" destId="{A5673CF8-38A3-4998-A458-9C219CF3602B}" srcOrd="0" destOrd="0" presId="urn:microsoft.com/office/officeart/2005/8/layout/radial4"/>
    <dgm:cxn modelId="{A06D3A02-9EE8-4082-BCA2-EC4CC26DE8A4}" type="presOf" srcId="{461927F0-44E8-4AF5-8FD1-759F9F857AA1}" destId="{BFE93AD2-12DA-4EFD-AE6E-DF907A440442}" srcOrd="0" destOrd="0" presId="urn:microsoft.com/office/officeart/2005/8/layout/radial4"/>
    <dgm:cxn modelId="{9BBB1602-2CBC-4A2F-A37F-F860AE7138EE}" srcId="{5D86FBC9-A2D2-4D90-AE72-5BBAC35FBF0D}" destId="{C81CB104-1B42-473C-B6C0-9DA737BB84DB}" srcOrd="0" destOrd="0" parTransId="{964035AB-509D-4746-BA62-3FF244D7B101}" sibTransId="{3EAE6FBC-A345-4E5A-A34C-089A9C5602B4}"/>
    <dgm:cxn modelId="{286AC4EF-718B-4C17-B934-5F81B858FBAB}" srcId="{C81CB104-1B42-473C-B6C0-9DA737BB84DB}" destId="{461927F0-44E8-4AF5-8FD1-759F9F857AA1}" srcOrd="0" destOrd="0" parTransId="{E7585087-59C5-463B-AFA3-276F6F9559B1}" sibTransId="{1F21325B-3857-4CC4-89B5-098E041B4683}"/>
    <dgm:cxn modelId="{06B61338-2AB7-408B-BE73-867AC2A2FA25}" type="presOf" srcId="{C81CB104-1B42-473C-B6C0-9DA737BB84DB}" destId="{2507851A-83E0-4569-996A-B17F05E99268}" srcOrd="0" destOrd="0" presId="urn:microsoft.com/office/officeart/2005/8/layout/radial4"/>
    <dgm:cxn modelId="{233C47B3-0695-48E2-BFEE-7EF44935635C}" type="presParOf" srcId="{A15BCED9-0726-43B7-A1BA-5B130EB87705}" destId="{2507851A-83E0-4569-996A-B17F05E99268}" srcOrd="0" destOrd="0" presId="urn:microsoft.com/office/officeart/2005/8/layout/radial4"/>
    <dgm:cxn modelId="{CF7EC3E4-8A23-4907-9012-5C6BCD80CAC0}" type="presParOf" srcId="{A15BCED9-0726-43B7-A1BA-5B130EB87705}" destId="{A5673CF8-38A3-4998-A458-9C219CF3602B}" srcOrd="1" destOrd="0" presId="urn:microsoft.com/office/officeart/2005/8/layout/radial4"/>
    <dgm:cxn modelId="{DB49843B-552C-4EFE-8230-D85AF6D2E50B}" type="presParOf" srcId="{A15BCED9-0726-43B7-A1BA-5B130EB87705}" destId="{BFE93AD2-12DA-4EFD-AE6E-DF907A440442}" srcOrd="2" destOrd="0" presId="urn:microsoft.com/office/officeart/2005/8/layout/radial4"/>
    <dgm:cxn modelId="{7ACB7315-499C-48EB-B287-E8FC18FB450C}" type="presParOf" srcId="{A15BCED9-0726-43B7-A1BA-5B130EB87705}" destId="{E8290A83-F4EE-4168-BFCC-95CA1E746F5C}" srcOrd="3" destOrd="0" presId="urn:microsoft.com/office/officeart/2005/8/layout/radial4"/>
    <dgm:cxn modelId="{F941B908-A93D-4599-B4B2-8DEBB4391305}" type="presParOf" srcId="{A15BCED9-0726-43B7-A1BA-5B130EB87705}" destId="{1B9234DE-0426-4E00-A613-5E3DD2F4ED40}"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6FBC9-A2D2-4D90-AE72-5BBAC35FBF0D}" type="doc">
      <dgm:prSet loTypeId="urn:microsoft.com/office/officeart/2005/8/layout/radial4" loCatId="relationship" qsTypeId="urn:microsoft.com/office/officeart/2005/8/quickstyle/simple2" qsCatId="simple" csTypeId="urn:microsoft.com/office/officeart/2005/8/colors/accent3_2" csCatId="accent3" phldr="1"/>
      <dgm:spPr/>
      <dgm:t>
        <a:bodyPr/>
        <a:lstStyle/>
        <a:p>
          <a:endParaRPr lang="en-US"/>
        </a:p>
      </dgm:t>
    </dgm:pt>
    <dgm:pt modelId="{C81CB104-1B42-473C-B6C0-9DA737BB84DB}">
      <dgm:prSet phldrT="[Text]" custT="1"/>
      <dgm:spPr/>
      <dgm:t>
        <a:bodyPr/>
        <a:lstStyle/>
        <a:p>
          <a:r>
            <a:rPr lang="lv-LV" sz="1800" dirty="0" smtClean="0"/>
            <a:t>Ventspils (9)</a:t>
          </a:r>
          <a:endParaRPr lang="en-US" sz="1800" dirty="0"/>
        </a:p>
      </dgm:t>
    </dgm:pt>
    <dgm:pt modelId="{964035AB-509D-4746-BA62-3FF244D7B101}" type="parTrans" cxnId="{9BBB1602-2CBC-4A2F-A37F-F860AE7138EE}">
      <dgm:prSet/>
      <dgm:spPr/>
      <dgm:t>
        <a:bodyPr/>
        <a:lstStyle/>
        <a:p>
          <a:endParaRPr lang="en-US"/>
        </a:p>
      </dgm:t>
    </dgm:pt>
    <dgm:pt modelId="{3EAE6FBC-A345-4E5A-A34C-089A9C5602B4}" type="sibTrans" cxnId="{9BBB1602-2CBC-4A2F-A37F-F860AE7138EE}">
      <dgm:prSet/>
      <dgm:spPr/>
      <dgm:t>
        <a:bodyPr/>
        <a:lstStyle/>
        <a:p>
          <a:endParaRPr lang="en-US"/>
        </a:p>
      </dgm:t>
    </dgm:pt>
    <dgm:pt modelId="{461927F0-44E8-4AF5-8FD1-759F9F857AA1}">
      <dgm:prSet phldrT="[Text]" custT="1"/>
      <dgm:spPr/>
      <dgm:t>
        <a:bodyPr/>
        <a:lstStyle/>
        <a:p>
          <a:r>
            <a:rPr lang="lv-LV" sz="1400" dirty="0" smtClean="0"/>
            <a:t>Talsi </a:t>
          </a:r>
          <a:r>
            <a:rPr lang="lv-LV" sz="1400" dirty="0"/>
            <a:t>(2)</a:t>
          </a:r>
          <a:endParaRPr lang="en-US" sz="1400" dirty="0"/>
        </a:p>
      </dgm:t>
    </dgm:pt>
    <dgm:pt modelId="{E7585087-59C5-463B-AFA3-276F6F9559B1}" type="parTrans" cxnId="{286AC4EF-718B-4C17-B934-5F81B858FBAB}">
      <dgm:prSet/>
      <dgm:spPr/>
      <dgm:t>
        <a:bodyPr/>
        <a:lstStyle/>
        <a:p>
          <a:endParaRPr lang="en-US"/>
        </a:p>
      </dgm:t>
    </dgm:pt>
    <dgm:pt modelId="{1F21325B-3857-4CC4-89B5-098E041B4683}" type="sibTrans" cxnId="{286AC4EF-718B-4C17-B934-5F81B858FBAB}">
      <dgm:prSet/>
      <dgm:spPr/>
      <dgm:t>
        <a:bodyPr/>
        <a:lstStyle/>
        <a:p>
          <a:endParaRPr lang="en-US"/>
        </a:p>
      </dgm:t>
    </dgm:pt>
    <dgm:pt modelId="{A15BCED9-0726-43B7-A1BA-5B130EB87705}" type="pres">
      <dgm:prSet presAssocID="{5D86FBC9-A2D2-4D90-AE72-5BBAC35FBF0D}" presName="cycle" presStyleCnt="0">
        <dgm:presLayoutVars>
          <dgm:chMax val="1"/>
          <dgm:dir/>
          <dgm:animLvl val="ctr"/>
          <dgm:resizeHandles val="exact"/>
        </dgm:presLayoutVars>
      </dgm:prSet>
      <dgm:spPr/>
      <dgm:t>
        <a:bodyPr/>
        <a:lstStyle/>
        <a:p>
          <a:endParaRPr lang="en-US"/>
        </a:p>
      </dgm:t>
    </dgm:pt>
    <dgm:pt modelId="{2507851A-83E0-4569-996A-B17F05E99268}" type="pres">
      <dgm:prSet presAssocID="{C81CB104-1B42-473C-B6C0-9DA737BB84DB}" presName="centerShape" presStyleLbl="node0" presStyleIdx="0" presStyleCnt="1" custAng="0" custScaleX="123151" custScaleY="70889" custLinFactNeighborX="-4838" custLinFactNeighborY="-52793"/>
      <dgm:spPr/>
      <dgm:t>
        <a:bodyPr/>
        <a:lstStyle/>
        <a:p>
          <a:endParaRPr lang="en-US"/>
        </a:p>
      </dgm:t>
    </dgm:pt>
    <dgm:pt modelId="{A5673CF8-38A3-4998-A458-9C219CF3602B}" type="pres">
      <dgm:prSet presAssocID="{E7585087-59C5-463B-AFA3-276F6F9559B1}" presName="parTrans" presStyleLbl="bgSibTrans2D1" presStyleIdx="0" presStyleCnt="1" custFlipVert="1" custScaleX="85734" custScaleY="11503" custLinFactNeighborX="-4947" custLinFactNeighborY="-18498"/>
      <dgm:spPr>
        <a:prstGeom prst="flowChartProcess">
          <a:avLst/>
        </a:prstGeom>
      </dgm:spPr>
      <dgm:t>
        <a:bodyPr/>
        <a:lstStyle/>
        <a:p>
          <a:endParaRPr lang="en-US"/>
        </a:p>
      </dgm:t>
    </dgm:pt>
    <dgm:pt modelId="{BFE93AD2-12DA-4EFD-AE6E-DF907A440442}" type="pres">
      <dgm:prSet presAssocID="{461927F0-44E8-4AF5-8FD1-759F9F857AA1}" presName="node" presStyleLbl="node1" presStyleIdx="0" presStyleCnt="1" custScaleX="74478" custScaleY="54631" custRadScaleRad="39145" custRadScaleInc="-8350">
        <dgm:presLayoutVars>
          <dgm:bulletEnabled val="1"/>
        </dgm:presLayoutVars>
      </dgm:prSet>
      <dgm:spPr/>
      <dgm:t>
        <a:bodyPr/>
        <a:lstStyle/>
        <a:p>
          <a:endParaRPr lang="en-US"/>
        </a:p>
      </dgm:t>
    </dgm:pt>
  </dgm:ptLst>
  <dgm:cxnLst>
    <dgm:cxn modelId="{F0E53F26-84B5-4A94-80C1-F85E5CA1C01A}" type="presOf" srcId="{E7585087-59C5-463B-AFA3-276F6F9559B1}" destId="{A5673CF8-38A3-4998-A458-9C219CF3602B}" srcOrd="0" destOrd="0" presId="urn:microsoft.com/office/officeart/2005/8/layout/radial4"/>
    <dgm:cxn modelId="{286AC4EF-718B-4C17-B934-5F81B858FBAB}" srcId="{C81CB104-1B42-473C-B6C0-9DA737BB84DB}" destId="{461927F0-44E8-4AF5-8FD1-759F9F857AA1}" srcOrd="0" destOrd="0" parTransId="{E7585087-59C5-463B-AFA3-276F6F9559B1}" sibTransId="{1F21325B-3857-4CC4-89B5-098E041B4683}"/>
    <dgm:cxn modelId="{9BBB1602-2CBC-4A2F-A37F-F860AE7138EE}" srcId="{5D86FBC9-A2D2-4D90-AE72-5BBAC35FBF0D}" destId="{C81CB104-1B42-473C-B6C0-9DA737BB84DB}" srcOrd="0" destOrd="0" parTransId="{964035AB-509D-4746-BA62-3FF244D7B101}" sibTransId="{3EAE6FBC-A345-4E5A-A34C-089A9C5602B4}"/>
    <dgm:cxn modelId="{A06D3A02-9EE8-4082-BCA2-EC4CC26DE8A4}" type="presOf" srcId="{461927F0-44E8-4AF5-8FD1-759F9F857AA1}" destId="{BFE93AD2-12DA-4EFD-AE6E-DF907A440442}" srcOrd="0" destOrd="0" presId="urn:microsoft.com/office/officeart/2005/8/layout/radial4"/>
    <dgm:cxn modelId="{D9C9B33E-3703-4914-AC02-926FB491831B}" type="presOf" srcId="{5D86FBC9-A2D2-4D90-AE72-5BBAC35FBF0D}" destId="{A15BCED9-0726-43B7-A1BA-5B130EB87705}" srcOrd="0" destOrd="0" presId="urn:microsoft.com/office/officeart/2005/8/layout/radial4"/>
    <dgm:cxn modelId="{06B61338-2AB7-408B-BE73-867AC2A2FA25}" type="presOf" srcId="{C81CB104-1B42-473C-B6C0-9DA737BB84DB}" destId="{2507851A-83E0-4569-996A-B17F05E99268}" srcOrd="0" destOrd="0" presId="urn:microsoft.com/office/officeart/2005/8/layout/radial4"/>
    <dgm:cxn modelId="{233C47B3-0695-48E2-BFEE-7EF44935635C}" type="presParOf" srcId="{A15BCED9-0726-43B7-A1BA-5B130EB87705}" destId="{2507851A-83E0-4569-996A-B17F05E99268}" srcOrd="0" destOrd="0" presId="urn:microsoft.com/office/officeart/2005/8/layout/radial4"/>
    <dgm:cxn modelId="{CF7EC3E4-8A23-4907-9012-5C6BCD80CAC0}" type="presParOf" srcId="{A15BCED9-0726-43B7-A1BA-5B130EB87705}" destId="{A5673CF8-38A3-4998-A458-9C219CF3602B}" srcOrd="1" destOrd="0" presId="urn:microsoft.com/office/officeart/2005/8/layout/radial4"/>
    <dgm:cxn modelId="{DB49843B-552C-4EFE-8230-D85AF6D2E50B}" type="presParOf" srcId="{A15BCED9-0726-43B7-A1BA-5B130EB87705}" destId="{BFE93AD2-12DA-4EFD-AE6E-DF907A440442}" srcOrd="2" destOrd="0" presId="urn:microsoft.com/office/officeart/2005/8/layout/radial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7851A-83E0-4569-996A-B17F05E99268}">
      <dsp:nvSpPr>
        <dsp:cNvPr id="0" name=""/>
        <dsp:cNvSpPr/>
      </dsp:nvSpPr>
      <dsp:spPr>
        <a:xfrm>
          <a:off x="1368153" y="0"/>
          <a:ext cx="1706425" cy="90920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kern="1200" dirty="0" smtClean="0"/>
            <a:t>Jūrmala (10)</a:t>
          </a:r>
          <a:endParaRPr lang="en-US" sz="1800" kern="1200" dirty="0"/>
        </a:p>
      </dsp:txBody>
      <dsp:txXfrm>
        <a:off x="1618053" y="133149"/>
        <a:ext cx="1206625" cy="642902"/>
      </dsp:txXfrm>
    </dsp:sp>
    <dsp:sp modelId="{A5673CF8-38A3-4998-A458-9C219CF3602B}">
      <dsp:nvSpPr>
        <dsp:cNvPr id="0" name=""/>
        <dsp:cNvSpPr/>
      </dsp:nvSpPr>
      <dsp:spPr>
        <a:xfrm rot="16200651" flipV="1">
          <a:off x="1948393" y="1131667"/>
          <a:ext cx="489723" cy="45720"/>
        </a:xfrm>
        <a:prstGeom prst="flowChartProces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FE93AD2-12DA-4EFD-AE6E-DF907A440442}">
      <dsp:nvSpPr>
        <dsp:cNvPr id="0" name=""/>
        <dsp:cNvSpPr/>
      </dsp:nvSpPr>
      <dsp:spPr>
        <a:xfrm>
          <a:off x="1728188" y="1224135"/>
          <a:ext cx="986756" cy="57904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lv-LV" sz="1400" kern="1200" dirty="0" smtClean="0"/>
            <a:t>Tukums </a:t>
          </a:r>
          <a:r>
            <a:rPr lang="lv-LV" sz="1400" kern="1200" dirty="0"/>
            <a:t>(2)</a:t>
          </a:r>
          <a:endParaRPr lang="en-US" sz="1400" kern="1200" dirty="0"/>
        </a:p>
      </dsp:txBody>
      <dsp:txXfrm>
        <a:off x="1745148" y="1241095"/>
        <a:ext cx="952836" cy="545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7851A-83E0-4569-996A-B17F05E99268}">
      <dsp:nvSpPr>
        <dsp:cNvPr id="0" name=""/>
        <dsp:cNvSpPr/>
      </dsp:nvSpPr>
      <dsp:spPr>
        <a:xfrm>
          <a:off x="1154795" y="0"/>
          <a:ext cx="1706802" cy="975780"/>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kern="1200" dirty="0" smtClean="0"/>
            <a:t>Liepāja (14)</a:t>
          </a:r>
          <a:endParaRPr lang="en-US" sz="1800" kern="1200" dirty="0"/>
        </a:p>
      </dsp:txBody>
      <dsp:txXfrm>
        <a:off x="1404750" y="142900"/>
        <a:ext cx="1206892" cy="689980"/>
      </dsp:txXfrm>
    </dsp:sp>
    <dsp:sp modelId="{A5673CF8-38A3-4998-A458-9C219CF3602B}">
      <dsp:nvSpPr>
        <dsp:cNvPr id="0" name=""/>
        <dsp:cNvSpPr/>
      </dsp:nvSpPr>
      <dsp:spPr>
        <a:xfrm rot="7662164">
          <a:off x="797083" y="1363524"/>
          <a:ext cx="1029468" cy="50571"/>
        </a:xfrm>
        <a:prstGeom prst="flowChartProcess">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FE93AD2-12DA-4EFD-AE6E-DF907A440442}">
      <dsp:nvSpPr>
        <dsp:cNvPr id="0" name=""/>
        <dsp:cNvSpPr/>
      </dsp:nvSpPr>
      <dsp:spPr>
        <a:xfrm>
          <a:off x="471872" y="1446055"/>
          <a:ext cx="1050303" cy="70001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lv-LV" sz="1400" kern="1200" dirty="0" smtClean="0"/>
            <a:t>Kuldīga </a:t>
          </a:r>
          <a:r>
            <a:rPr lang="lv-LV" sz="1400" kern="1200" dirty="0"/>
            <a:t>(2)</a:t>
          </a:r>
          <a:endParaRPr lang="en-US" sz="1400" kern="1200" dirty="0"/>
        </a:p>
      </dsp:txBody>
      <dsp:txXfrm>
        <a:off x="492375" y="1466558"/>
        <a:ext cx="1009297" cy="659013"/>
      </dsp:txXfrm>
    </dsp:sp>
    <dsp:sp modelId="{E8290A83-F4EE-4168-BFCC-95CA1E746F5C}">
      <dsp:nvSpPr>
        <dsp:cNvPr id="0" name=""/>
        <dsp:cNvSpPr/>
      </dsp:nvSpPr>
      <dsp:spPr>
        <a:xfrm rot="3135563">
          <a:off x="2191307" y="1361040"/>
          <a:ext cx="1024594" cy="50571"/>
        </a:xfrm>
        <a:prstGeom prst="flowChartProcess">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B9234DE-0426-4E00-A613-5E3DD2F4ED40}">
      <dsp:nvSpPr>
        <dsp:cNvPr id="0" name=""/>
        <dsp:cNvSpPr/>
      </dsp:nvSpPr>
      <dsp:spPr>
        <a:xfrm>
          <a:off x="2458895" y="1452253"/>
          <a:ext cx="1116559" cy="67838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lv-LV" sz="1400" kern="1200" dirty="0" smtClean="0"/>
            <a:t>Saldus </a:t>
          </a:r>
          <a:r>
            <a:rPr lang="lv-LV" sz="1400" kern="1200" dirty="0"/>
            <a:t>(2)</a:t>
          </a:r>
          <a:endParaRPr lang="en-US" sz="1400" kern="1200" dirty="0"/>
        </a:p>
      </dsp:txBody>
      <dsp:txXfrm>
        <a:off x="2478764" y="1472122"/>
        <a:ext cx="1076821" cy="638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7851A-83E0-4569-996A-B17F05E99268}">
      <dsp:nvSpPr>
        <dsp:cNvPr id="0" name=""/>
        <dsp:cNvSpPr/>
      </dsp:nvSpPr>
      <dsp:spPr>
        <a:xfrm>
          <a:off x="1370302" y="0"/>
          <a:ext cx="1717498" cy="98863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kern="1200" dirty="0" smtClean="0"/>
            <a:t>Ventspils (9)</a:t>
          </a:r>
          <a:endParaRPr lang="en-US" sz="1800" kern="1200" dirty="0"/>
        </a:p>
      </dsp:txBody>
      <dsp:txXfrm>
        <a:off x="1621824" y="144783"/>
        <a:ext cx="1214454" cy="699072"/>
      </dsp:txXfrm>
    </dsp:sp>
    <dsp:sp modelId="{A5673CF8-38A3-4998-A458-9C219CF3602B}">
      <dsp:nvSpPr>
        <dsp:cNvPr id="0" name=""/>
        <dsp:cNvSpPr/>
      </dsp:nvSpPr>
      <dsp:spPr>
        <a:xfrm rot="16174256" flipV="1">
          <a:off x="1995093" y="1158723"/>
          <a:ext cx="409288" cy="45720"/>
        </a:xfrm>
        <a:prstGeom prst="flowChartProcess">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FE93AD2-12DA-4EFD-AE6E-DF907A440442}">
      <dsp:nvSpPr>
        <dsp:cNvPr id="0" name=""/>
        <dsp:cNvSpPr/>
      </dsp:nvSpPr>
      <dsp:spPr>
        <a:xfrm>
          <a:off x="1728188" y="1204276"/>
          <a:ext cx="986756" cy="57904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lv-LV" sz="1400" kern="1200" dirty="0" smtClean="0"/>
            <a:t>Talsi </a:t>
          </a:r>
          <a:r>
            <a:rPr lang="lv-LV" sz="1400" kern="1200" dirty="0"/>
            <a:t>(2)</a:t>
          </a:r>
          <a:endParaRPr lang="en-US" sz="1400" kern="1200" dirty="0"/>
        </a:p>
      </dsp:txBody>
      <dsp:txXfrm>
        <a:off x="1745148" y="1221236"/>
        <a:ext cx="952836" cy="5451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9"/>
            <a:ext cx="2889033" cy="493803"/>
          </a:xfrm>
          <a:prstGeom prst="rect">
            <a:avLst/>
          </a:prstGeom>
        </p:spPr>
        <p:txBody>
          <a:bodyPr vert="horz" lIns="90727" tIns="45363" rIns="90727" bIns="45363" rtlCol="0"/>
          <a:lstStyle>
            <a:lvl1pPr algn="l">
              <a:defRPr sz="1200"/>
            </a:lvl1pPr>
          </a:lstStyle>
          <a:p>
            <a:pPr>
              <a:defRPr/>
            </a:pPr>
            <a:endParaRPr lang="lv-LV"/>
          </a:p>
        </p:txBody>
      </p:sp>
      <p:sp>
        <p:nvSpPr>
          <p:cNvPr id="3" name="Date Placeholder 2"/>
          <p:cNvSpPr>
            <a:spLocks noGrp="1"/>
          </p:cNvSpPr>
          <p:nvPr>
            <p:ph type="dt" sz="quarter" idx="1"/>
          </p:nvPr>
        </p:nvSpPr>
        <p:spPr>
          <a:xfrm>
            <a:off x="3778557" y="9"/>
            <a:ext cx="2889033" cy="493803"/>
          </a:xfrm>
          <a:prstGeom prst="rect">
            <a:avLst/>
          </a:prstGeom>
        </p:spPr>
        <p:txBody>
          <a:bodyPr vert="horz" lIns="90727" tIns="45363" rIns="90727" bIns="45363" rtlCol="0"/>
          <a:lstStyle>
            <a:lvl1pPr algn="r">
              <a:defRPr sz="1200"/>
            </a:lvl1pPr>
          </a:lstStyle>
          <a:p>
            <a:pPr>
              <a:defRPr/>
            </a:pPr>
            <a:fld id="{0AE5201B-78B8-471C-8E98-291977BC37D6}" type="datetimeFigureOut">
              <a:rPr lang="lv-LV"/>
              <a:pPr>
                <a:defRPr/>
              </a:pPr>
              <a:t>10.01.2017</a:t>
            </a:fld>
            <a:endParaRPr lang="lv-LV"/>
          </a:p>
        </p:txBody>
      </p:sp>
      <p:sp>
        <p:nvSpPr>
          <p:cNvPr id="4" name="Footer Placeholder 3"/>
          <p:cNvSpPr>
            <a:spLocks noGrp="1"/>
          </p:cNvSpPr>
          <p:nvPr>
            <p:ph type="ftr" sz="quarter" idx="2"/>
          </p:nvPr>
        </p:nvSpPr>
        <p:spPr>
          <a:xfrm>
            <a:off x="11" y="9377171"/>
            <a:ext cx="2889033" cy="493803"/>
          </a:xfrm>
          <a:prstGeom prst="rect">
            <a:avLst/>
          </a:prstGeom>
        </p:spPr>
        <p:txBody>
          <a:bodyPr vert="horz" lIns="90727" tIns="45363" rIns="90727" bIns="45363" rtlCol="0" anchor="b"/>
          <a:lstStyle>
            <a:lvl1pPr algn="l">
              <a:defRPr sz="1200"/>
            </a:lvl1pPr>
          </a:lstStyle>
          <a:p>
            <a:pPr>
              <a:defRPr/>
            </a:pPr>
            <a:endParaRPr lang="lv-LV"/>
          </a:p>
        </p:txBody>
      </p:sp>
      <p:sp>
        <p:nvSpPr>
          <p:cNvPr id="5" name="Slide Number Placeholder 4"/>
          <p:cNvSpPr>
            <a:spLocks noGrp="1"/>
          </p:cNvSpPr>
          <p:nvPr>
            <p:ph type="sldNum" sz="quarter" idx="3"/>
          </p:nvPr>
        </p:nvSpPr>
        <p:spPr>
          <a:xfrm>
            <a:off x="3778557" y="9377171"/>
            <a:ext cx="2889033" cy="493803"/>
          </a:xfrm>
          <a:prstGeom prst="rect">
            <a:avLst/>
          </a:prstGeom>
        </p:spPr>
        <p:txBody>
          <a:bodyPr vert="horz" lIns="90727" tIns="45363" rIns="90727" bIns="45363" rtlCol="0" anchor="b"/>
          <a:lstStyle>
            <a:lvl1pPr algn="r">
              <a:defRPr sz="1200"/>
            </a:lvl1pPr>
          </a:lstStyle>
          <a:p>
            <a:pPr>
              <a:defRPr/>
            </a:pPr>
            <a:fld id="{49DF02DC-1703-4E27-AD94-93B97548B8F5}" type="slidenum">
              <a:rPr lang="lv-LV"/>
              <a:pPr>
                <a:defRPr/>
              </a:pPr>
              <a:t>‹#›</a:t>
            </a:fld>
            <a:endParaRPr lang="lv-LV"/>
          </a:p>
        </p:txBody>
      </p:sp>
    </p:spTree>
    <p:extLst>
      <p:ext uri="{BB962C8B-B14F-4D97-AF65-F5344CB8AC3E}">
        <p14:creationId xmlns:p14="http://schemas.microsoft.com/office/powerpoint/2010/main" val="2466584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9"/>
            <a:ext cx="2889033" cy="493803"/>
          </a:xfrm>
          <a:prstGeom prst="rect">
            <a:avLst/>
          </a:prstGeom>
        </p:spPr>
        <p:txBody>
          <a:bodyPr vert="horz" lIns="90727" tIns="45363" rIns="90727" bIns="45363" rtlCol="0"/>
          <a:lstStyle>
            <a:lvl1pPr algn="l" defTabSz="932246"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778557" y="9"/>
            <a:ext cx="2889033" cy="493803"/>
          </a:xfrm>
          <a:prstGeom prst="rect">
            <a:avLst/>
          </a:prstGeom>
        </p:spPr>
        <p:txBody>
          <a:bodyPr vert="horz" lIns="90727" tIns="45363" rIns="90727" bIns="45363" rtlCol="0"/>
          <a:lstStyle>
            <a:lvl1pPr algn="r" defTabSz="932246" fontAlgn="auto">
              <a:spcBef>
                <a:spcPts val="0"/>
              </a:spcBef>
              <a:spcAft>
                <a:spcPts val="0"/>
              </a:spcAft>
              <a:defRPr sz="1200">
                <a:latin typeface="+mn-lt"/>
                <a:cs typeface="+mn-cs"/>
              </a:defRPr>
            </a:lvl1pPr>
          </a:lstStyle>
          <a:p>
            <a:pPr>
              <a:defRPr/>
            </a:pPr>
            <a:fld id="{6D6807A8-31B2-47B8-98EE-DD41EB7657D3}" type="datetimeFigureOut">
              <a:rPr lang="lv-LV"/>
              <a:pPr>
                <a:defRPr/>
              </a:pPr>
              <a:t>10.01.2017</a:t>
            </a:fld>
            <a:endParaRPr lang="lv-LV"/>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727" tIns="45363" rIns="90727" bIns="45363" rtlCol="0" anchor="ctr"/>
          <a:lstStyle/>
          <a:p>
            <a:pPr lvl="0"/>
            <a:endParaRPr lang="lv-LV" noProof="0"/>
          </a:p>
        </p:txBody>
      </p:sp>
      <p:sp>
        <p:nvSpPr>
          <p:cNvPr id="5" name="Notes Placeholder 4"/>
          <p:cNvSpPr>
            <a:spLocks noGrp="1"/>
          </p:cNvSpPr>
          <p:nvPr>
            <p:ph type="body" sz="quarter" idx="3"/>
          </p:nvPr>
        </p:nvSpPr>
        <p:spPr>
          <a:xfrm>
            <a:off x="666010" y="4688588"/>
            <a:ext cx="5337082" cy="4444226"/>
          </a:xfrm>
          <a:prstGeom prst="rect">
            <a:avLst/>
          </a:prstGeom>
        </p:spPr>
        <p:txBody>
          <a:bodyPr vert="horz" lIns="90727" tIns="45363" rIns="90727" bIns="4536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11" y="9377171"/>
            <a:ext cx="2889033" cy="493803"/>
          </a:xfrm>
          <a:prstGeom prst="rect">
            <a:avLst/>
          </a:prstGeom>
        </p:spPr>
        <p:txBody>
          <a:bodyPr vert="horz" lIns="90727" tIns="45363" rIns="90727" bIns="45363" rtlCol="0" anchor="b"/>
          <a:lstStyle>
            <a:lvl1pPr algn="l" defTabSz="932246"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778557" y="9377171"/>
            <a:ext cx="2889033" cy="493803"/>
          </a:xfrm>
          <a:prstGeom prst="rect">
            <a:avLst/>
          </a:prstGeom>
        </p:spPr>
        <p:txBody>
          <a:bodyPr vert="horz" lIns="90727" tIns="45363" rIns="90727" bIns="45363" rtlCol="0" anchor="b"/>
          <a:lstStyle>
            <a:lvl1pPr algn="r" defTabSz="932246" fontAlgn="auto">
              <a:spcBef>
                <a:spcPts val="0"/>
              </a:spcBef>
              <a:spcAft>
                <a:spcPts val="0"/>
              </a:spcAft>
              <a:defRPr sz="1200">
                <a:latin typeface="+mn-lt"/>
                <a:cs typeface="+mn-cs"/>
              </a:defRPr>
            </a:lvl1pPr>
          </a:lstStyle>
          <a:p>
            <a:pPr>
              <a:defRPr/>
            </a:pPr>
            <a:fld id="{A1E21D06-E500-44DB-A588-814C163BD7D9}" type="slidenum">
              <a:rPr lang="lv-LV"/>
              <a:pPr>
                <a:defRPr/>
              </a:pPr>
              <a:t>‹#›</a:t>
            </a:fld>
            <a:endParaRPr lang="lv-LV"/>
          </a:p>
        </p:txBody>
      </p:sp>
    </p:spTree>
    <p:extLst>
      <p:ext uri="{BB962C8B-B14F-4D97-AF65-F5344CB8AC3E}">
        <p14:creationId xmlns:p14="http://schemas.microsoft.com/office/powerpoint/2010/main" val="2073752108"/>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38A9F7-8B90-4240-8DA1-1248EBE5464C}" type="slidenum">
              <a:rPr lang="lv-LV" altLang="lv-LV">
                <a:solidFill>
                  <a:prstClr val="black"/>
                </a:solidFill>
              </a:rPr>
              <a:pPr/>
              <a:t>1</a:t>
            </a:fld>
            <a:endParaRPr lang="lv-LV" altLang="lv-LV">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Personalizēts EDS</a:t>
            </a:r>
          </a:p>
          <a:p>
            <a:r>
              <a:rPr lang="lv-LV" dirty="0" smtClean="0"/>
              <a:t>Atzīmētie dokumenti</a:t>
            </a:r>
            <a:r>
              <a:rPr lang="lv-LV" baseline="0" dirty="0" smtClean="0"/>
              <a:t> parādīsies «Mans saraksts»</a:t>
            </a:r>
          </a:p>
          <a:p>
            <a:r>
              <a:rPr lang="lv-LV" baseline="0" dirty="0" smtClean="0"/>
              <a:t>Visiem iesniedzamajiem dokumentiem ir blakus dokumenta statuss – vai ir iesniegts, pieņemts vai gatavs iesniegšanai</a:t>
            </a:r>
          </a:p>
          <a:p>
            <a:r>
              <a:rPr lang="lv-LV" baseline="0" dirty="0" smtClean="0"/>
              <a:t>FP ir tikai jāaizpilda minimāls informācijas daudzums – savus attaisnotos izdevumus un ar </a:t>
            </a:r>
            <a:r>
              <a:rPr lang="lv-LV" baseline="0" dirty="0" err="1" smtClean="0"/>
              <a:t>saimn</a:t>
            </a:r>
            <a:r>
              <a:rPr lang="lv-LV" baseline="0" dirty="0" smtClean="0"/>
              <a:t>. darbību saistītu </a:t>
            </a:r>
            <a:r>
              <a:rPr lang="lv-LV" baseline="0" dirty="0" err="1" smtClean="0"/>
              <a:t>info</a:t>
            </a:r>
            <a:r>
              <a:rPr lang="lv-LV" baseline="0" dirty="0" smtClean="0"/>
              <a:t> – ieņēmumu, izdevumi</a:t>
            </a:r>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BD98AD6-12DB-4831-8B2B-8366BBA3CFAB}" type="slidenum">
              <a:rPr kumimoji="0" 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11</a:t>
            </a:fld>
            <a:endParaRPr kumimoji="0" 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917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BD98AD6-12DB-4831-8B2B-8366BBA3CFAB}" type="slidenum">
              <a:rPr kumimoji="0" 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090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BD98AD6-12DB-4831-8B2B-8366BBA3CFAB}" type="slidenum">
              <a:rPr kumimoji="0" 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13</a:t>
            </a:fld>
            <a:endParaRPr kumimoji="0" 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220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BD98AD6-12DB-4831-8B2B-8366BBA3CFAB}" type="slidenum">
              <a:rPr kumimoji="0" 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14</a:t>
            </a:fld>
            <a:endParaRPr kumimoji="0" 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1302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a:defRPr/>
            </a:pPr>
            <a:fld id="{A1E21D06-E500-44DB-A588-814C163BD7D9}" type="slidenum">
              <a:rPr lang="lv-LV" smtClean="0"/>
              <a:pPr>
                <a:defRPr/>
              </a:pPr>
              <a:t>15</a:t>
            </a:fld>
            <a:endParaRPr lang="lv-LV"/>
          </a:p>
        </p:txBody>
      </p:sp>
    </p:spTree>
    <p:extLst>
      <p:ext uri="{BB962C8B-B14F-4D97-AF65-F5344CB8AC3E}">
        <p14:creationId xmlns:p14="http://schemas.microsoft.com/office/powerpoint/2010/main" val="327985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BD98AD6-12DB-4831-8B2B-8366BBA3CFAB}" type="slidenum">
              <a:rPr kumimoji="0" 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16</a:t>
            </a:fld>
            <a:endParaRPr kumimoji="0" 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4535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a:defRPr/>
            </a:pPr>
            <a:fld id="{A1E21D06-E500-44DB-A588-814C163BD7D9}" type="slidenum">
              <a:rPr lang="lv-LV" smtClean="0"/>
              <a:pPr>
                <a:defRPr/>
              </a:pPr>
              <a:t>17</a:t>
            </a:fld>
            <a:endParaRPr lang="lv-LV"/>
          </a:p>
        </p:txBody>
      </p:sp>
    </p:spTree>
    <p:extLst>
      <p:ext uri="{BB962C8B-B14F-4D97-AF65-F5344CB8AC3E}">
        <p14:creationId xmlns:p14="http://schemas.microsoft.com/office/powerpoint/2010/main" val="187558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Tas nozīmē, ka tika identificētas noteiktas mērķa grupas, kuras atšķiras gan pēc vecuma, gan citiem rādītājiem</a:t>
            </a:r>
          </a:p>
          <a:p>
            <a:r>
              <a:rPr lang="lv-LV" dirty="0" smtClean="0"/>
              <a:t>Plānots, ka jau 2016.gada sākumā sabiedrībai būs pieejama jauna, mūsdienīga un lietotājiem draudzīga VID </a:t>
            </a:r>
            <a:r>
              <a:rPr lang="lv-LV" dirty="0" err="1" smtClean="0"/>
              <a:t>mājaslapa</a:t>
            </a:r>
            <a:r>
              <a:rPr lang="lv-LV" dirty="0" smtClean="0"/>
              <a:t> ar uzlabotu funkcionalitāti un vizuālo noformējumu. VID </a:t>
            </a:r>
            <a:r>
              <a:rPr lang="lv-LV" dirty="0" err="1" smtClean="0"/>
              <a:t>mājaslapā</a:t>
            </a:r>
            <a:r>
              <a:rPr lang="lv-LV" dirty="0" smtClean="0"/>
              <a:t> plānots strukturēt informāciju atbilstoši mērķauditorijām, kā arī sagatavot to atbilstoši mērķauditorijas zināšanu līmenim. Būtiski, ka </a:t>
            </a:r>
            <a:r>
              <a:rPr lang="lv-LV" dirty="0" err="1" smtClean="0"/>
              <a:t>mājaslapas</a:t>
            </a:r>
            <a:r>
              <a:rPr lang="lv-LV" dirty="0" smtClean="0"/>
              <a:t> izstrādei un ērtākai lietošanai tiks piemērots mērķauditorijas princips, kas lietotājam ērtā veidā ļaus identificēt dzīves situāciju vai konkrētu jautājumu, jau atverot </a:t>
            </a:r>
            <a:r>
              <a:rPr lang="lv-LV" dirty="0" err="1" smtClean="0"/>
              <a:t>www.vid.gov.lv</a:t>
            </a:r>
            <a:r>
              <a:rPr lang="lv-LV" dirty="0" smtClean="0"/>
              <a:t>. Lai minētā mērķauditorijas principa ieviešana nebalstītos tikai uz VID darbinieku izvērtējumu, </a:t>
            </a:r>
            <a:r>
              <a:rPr lang="lv-LV" dirty="0" err="1" smtClean="0"/>
              <a:t>mājaslapas</a:t>
            </a:r>
            <a:r>
              <a:rPr lang="lv-LV" dirty="0" smtClean="0"/>
              <a:t> izstrādes sākumstadijā tika veikti klientu lietojamības testi. Tas nozīmē, ka tika identificētas noteiktas mērķa grupas, kuras atšķiras gan pēc vecuma, gan citiem rādītājiem, un lietojamības testu laikā saņemtie analīzes rezultāti tiek izmantoti turpmākā </a:t>
            </a:r>
            <a:r>
              <a:rPr lang="lv-LV" dirty="0" err="1" smtClean="0"/>
              <a:t>mājaslapas</a:t>
            </a:r>
            <a:r>
              <a:rPr lang="lv-LV" dirty="0" smtClean="0"/>
              <a:t> izstrādē. Notiek arī intensīvs darbs pie satura pārskatāmības un </a:t>
            </a:r>
            <a:r>
              <a:rPr lang="lv-LV" dirty="0" err="1" smtClean="0"/>
              <a:t>struktūrshēmas</a:t>
            </a:r>
            <a:r>
              <a:rPr lang="lv-LV" dirty="0" smtClean="0"/>
              <a:t> izstrādes, lai jaunajā </a:t>
            </a:r>
            <a:r>
              <a:rPr lang="lv-LV" dirty="0" err="1" smtClean="0"/>
              <a:t>mājaslapā</a:t>
            </a:r>
            <a:r>
              <a:rPr lang="lv-LV" dirty="0" smtClean="0"/>
              <a:t> vairs nerastos situācijas, kad lietotājam nepieciešamā informācija atrodama vairākos veidos un neatrodas </a:t>
            </a:r>
            <a:r>
              <a:rPr lang="lv-LV" dirty="0" err="1" smtClean="0"/>
              <a:t>mājaslapā</a:t>
            </a:r>
            <a:r>
              <a:rPr lang="lv-LV" dirty="0" smtClean="0"/>
              <a:t> vienkopus. Tāpat jaunajā </a:t>
            </a:r>
            <a:r>
              <a:rPr lang="lv-LV" dirty="0" err="1" smtClean="0"/>
              <a:t>mājaslapā</a:t>
            </a:r>
            <a:r>
              <a:rPr lang="lv-LV" dirty="0" smtClean="0"/>
              <a:t> tiks uzlabotas sadaļas par aktualitātēm, kas ietver gan jaunumus, gan informāciju presei, kā arī sabiedrībai nozīmīgo informāciju par VID bezmaksas semināriem, proti, šajās sadaļās tiks nodrošināta </a:t>
            </a:r>
            <a:r>
              <a:rPr lang="lv-LV" dirty="0" err="1" smtClean="0"/>
              <a:t>interaktivitāte</a:t>
            </a:r>
            <a:r>
              <a:rPr lang="lv-LV" dirty="0" smtClean="0"/>
              <a:t> gan informācijas pasniegšanā, gan saņemšanā (piemēram, pieteikšanās semināriem tiešsaistē, video pārraides u.c.).</a:t>
            </a:r>
          </a:p>
          <a:p>
            <a:r>
              <a:rPr lang="lv-LV" dirty="0" smtClean="0"/>
              <a:t> </a:t>
            </a:r>
          </a:p>
          <a:p>
            <a:r>
              <a:rPr lang="lv-LV" dirty="0" smtClean="0"/>
              <a:t>VID </a:t>
            </a:r>
            <a:r>
              <a:rPr lang="lv-LV" dirty="0" err="1" smtClean="0"/>
              <a:t>mājaslapu</a:t>
            </a:r>
            <a:r>
              <a:rPr lang="lv-LV" dirty="0" smtClean="0"/>
              <a:t> izstrādā SIA „E- </a:t>
            </a:r>
            <a:r>
              <a:rPr lang="lv-LV" dirty="0" err="1" smtClean="0"/>
              <a:t>Synergy</a:t>
            </a:r>
            <a:r>
              <a:rPr lang="lv-LV" dirty="0" smtClean="0"/>
              <a:t>”, kas šīs tiesības ieguva, piedaloties uz uzvarot atklātā konkursā par VID </a:t>
            </a:r>
            <a:r>
              <a:rPr lang="lv-LV" dirty="0" err="1" smtClean="0"/>
              <a:t>mājaslapas</a:t>
            </a:r>
            <a:r>
              <a:rPr lang="lv-LV" dirty="0" smtClean="0"/>
              <a:t> izstrādi un uzturēšanu. Jaunās VID </a:t>
            </a:r>
            <a:r>
              <a:rPr lang="lv-LV" dirty="0" err="1" smtClean="0"/>
              <a:t>mājaslapas</a:t>
            </a:r>
            <a:r>
              <a:rPr lang="lv-LV" dirty="0" smtClean="0"/>
              <a:t> izstrādes izmaksas saskaņā ar 2014.gada oktobrī noslēgto līgumu ir 53 966 EUR (t.sk. PVN).</a:t>
            </a:r>
          </a:p>
          <a:p>
            <a:endParaRPr lang="lv-LV" dirty="0"/>
          </a:p>
        </p:txBody>
      </p:sp>
      <p:sp>
        <p:nvSpPr>
          <p:cNvPr id="4" name="Slide Number Placeholder 3"/>
          <p:cNvSpPr>
            <a:spLocks noGrp="1"/>
          </p:cNvSpPr>
          <p:nvPr>
            <p:ph type="sldNum" sz="quarter" idx="10"/>
          </p:nvPr>
        </p:nvSpPr>
        <p:spPr/>
        <p:txBody>
          <a:bodyPr/>
          <a:lstStyle/>
          <a:p>
            <a:pPr marL="0" marR="0" lvl="0" indent="0" algn="r" defTabSz="932190" rtl="0" eaLnBrk="1" fontAlgn="auto" latinLnBrk="0" hangingPunct="1">
              <a:lnSpc>
                <a:spcPct val="100000"/>
              </a:lnSpc>
              <a:spcBef>
                <a:spcPts val="0"/>
              </a:spcBef>
              <a:spcAft>
                <a:spcPts val="0"/>
              </a:spcAft>
              <a:buClrTx/>
              <a:buSzTx/>
              <a:buFontTx/>
              <a:buNone/>
              <a:tabLst/>
              <a:defRPr/>
            </a:pPr>
            <a:fld id="{3DA5EB05-9469-4846-8E68-012C09D64559}" type="slidenum">
              <a:rPr kumimoji="0" lang="lv-LV" alt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190" rtl="0" eaLnBrk="1" fontAlgn="auto" latinLnBrk="0" hangingPunct="1">
                <a:lnSpc>
                  <a:spcPct val="100000"/>
                </a:lnSpc>
                <a:spcBef>
                  <a:spcPts val="0"/>
                </a:spcBef>
                <a:spcAft>
                  <a:spcPts val="0"/>
                </a:spcAft>
                <a:buClrTx/>
                <a:buSzTx/>
                <a:buFontTx/>
                <a:buNone/>
                <a:tabLst/>
                <a:defRPr/>
              </a:pPr>
              <a:t>18</a:t>
            </a:fld>
            <a:endParaRPr kumimoji="0" lang="lv-LV" alt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6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Mērķa</a:t>
            </a:r>
            <a:r>
              <a:rPr lang="lv-LV" baseline="0" dirty="0" smtClean="0"/>
              <a:t> sasniegšanai turpinās VID nodokļu administrēšanas procesu centralizācija, piemērām darbs ar kļūdainiem pārskatiem, pārskatu neiesniedzējiem, gada ienākumu deklarāciju apstrāde un IIN atmaksa. Klientu apkalpošanas kvalitātes uzlabošanai, darbinieki, kuri klātienē apkalpo klientus, ar 2017,gada 2.februāri būs Nodokļu pārvaldes metodikas </a:t>
            </a:r>
            <a:r>
              <a:rPr lang="lv-LV" baseline="0" smtClean="0"/>
              <a:t>daļu pakļautībā.</a:t>
            </a:r>
            <a:endParaRPr lang="lv-LV" dirty="0"/>
          </a:p>
        </p:txBody>
      </p:sp>
      <p:sp>
        <p:nvSpPr>
          <p:cNvPr id="4" name="Slide Number Placeholder 3"/>
          <p:cNvSpPr>
            <a:spLocks noGrp="1"/>
          </p:cNvSpPr>
          <p:nvPr>
            <p:ph type="sldNum" sz="quarter" idx="10"/>
          </p:nvPr>
        </p:nvSpPr>
        <p:spPr/>
        <p:txBody>
          <a:bodyPr/>
          <a:lstStyle/>
          <a:p>
            <a:pPr>
              <a:defRPr/>
            </a:pPr>
            <a:fld id="{A1E21D06-E500-44DB-A588-814C163BD7D9}" type="slidenum">
              <a:rPr lang="lv-LV" smtClean="0"/>
              <a:pPr>
                <a:defRPr/>
              </a:pPr>
              <a:t>19</a:t>
            </a:fld>
            <a:endParaRPr lang="lv-LV"/>
          </a:p>
        </p:txBody>
      </p:sp>
    </p:spTree>
    <p:extLst>
      <p:ext uri="{BB962C8B-B14F-4D97-AF65-F5344CB8AC3E}">
        <p14:creationId xmlns:p14="http://schemas.microsoft.com/office/powerpoint/2010/main" val="181163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B622F9E8-AEA8-4F60-A0DC-6707DF4C3721}" type="slidenum">
              <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4212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a:defRPr/>
            </a:pPr>
            <a:fld id="{A1E21D06-E500-44DB-A588-814C163BD7D9}" type="slidenum">
              <a:rPr lang="lv-LV" smtClean="0"/>
              <a:pPr>
                <a:defRPr/>
              </a:pPr>
              <a:t>2</a:t>
            </a:fld>
            <a:endParaRPr lang="lv-LV"/>
          </a:p>
        </p:txBody>
      </p:sp>
    </p:spTree>
    <p:extLst>
      <p:ext uri="{BB962C8B-B14F-4D97-AF65-F5344CB8AC3E}">
        <p14:creationId xmlns:p14="http://schemas.microsoft.com/office/powerpoint/2010/main" val="89452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F1BCFE9-6D20-48BC-8687-0853B67B3AA0}" type="slidenum">
              <a:rPr lang="lv-LV" altLang="lv-LV" smtClean="0">
                <a:solidFill>
                  <a:prstClr val="black"/>
                </a:solidFill>
              </a:rPr>
              <a:pPr/>
              <a:t>3</a:t>
            </a:fld>
            <a:endParaRPr lang="lv-LV" altLang="lv-LV" dirty="0" smtClean="0">
              <a:solidFill>
                <a:prstClr val="black"/>
              </a:solidFill>
            </a:endParaRPr>
          </a:p>
        </p:txBody>
      </p:sp>
    </p:spTree>
    <p:extLst>
      <p:ext uri="{BB962C8B-B14F-4D97-AF65-F5344CB8AC3E}">
        <p14:creationId xmlns:p14="http://schemas.microsoft.com/office/powerpoint/2010/main" val="335486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9CC387-09EC-4D07-A299-E23E4563BB78}" type="slidenum">
              <a:rPr lang="lv-LV" altLang="lv-LV" smtClean="0">
                <a:solidFill>
                  <a:prstClr val="black"/>
                </a:solidFill>
              </a:rPr>
              <a:pPr/>
              <a:t>4</a:t>
            </a:fld>
            <a:endParaRPr lang="lv-LV" altLang="lv-LV" dirty="0" smtClean="0">
              <a:solidFill>
                <a:prstClr val="black"/>
              </a:solidFill>
            </a:endParaRPr>
          </a:p>
        </p:txBody>
      </p:sp>
    </p:spTree>
    <p:extLst>
      <p:ext uri="{BB962C8B-B14F-4D97-AF65-F5344CB8AC3E}">
        <p14:creationId xmlns:p14="http://schemas.microsoft.com/office/powerpoint/2010/main" val="2681640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VID aktīvi</a:t>
            </a:r>
            <a:r>
              <a:rPr lang="lv-LV" baseline="0" dirty="0" smtClean="0"/>
              <a:t> ir iesaistījies projektā «Valsts un pašvaldības vienotie klientu apkalpošanas centri».</a:t>
            </a:r>
            <a:endParaRPr lang="lv-LV" dirty="0"/>
          </a:p>
        </p:txBody>
      </p:sp>
      <p:sp>
        <p:nvSpPr>
          <p:cNvPr id="4" name="Slide Number Placeholder 3"/>
          <p:cNvSpPr>
            <a:spLocks noGrp="1"/>
          </p:cNvSpPr>
          <p:nvPr>
            <p:ph type="sldNum" sz="quarter" idx="10"/>
          </p:nvPr>
        </p:nvSpPr>
        <p:spPr/>
        <p:txBody>
          <a:bodyPr/>
          <a:lstStyle/>
          <a:p>
            <a:pPr>
              <a:defRPr/>
            </a:pPr>
            <a:fld id="{A1E21D06-E500-44DB-A588-814C163BD7D9}" type="slidenum">
              <a:rPr lang="lv-LV" smtClean="0"/>
              <a:pPr>
                <a:defRPr/>
              </a:pPr>
              <a:t>5</a:t>
            </a:fld>
            <a:endParaRPr lang="lv-LV"/>
          </a:p>
        </p:txBody>
      </p:sp>
    </p:spTree>
    <p:extLst>
      <p:ext uri="{BB962C8B-B14F-4D97-AF65-F5344CB8AC3E}">
        <p14:creationId xmlns:p14="http://schemas.microsoft.com/office/powerpoint/2010/main" val="239470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2246" rtl="0" eaLnBrk="1" fontAlgn="auto" latinLnBrk="0" hangingPunct="1">
              <a:lnSpc>
                <a:spcPct val="100000"/>
              </a:lnSpc>
              <a:spcBef>
                <a:spcPts val="0"/>
              </a:spcBef>
              <a:spcAft>
                <a:spcPts val="0"/>
              </a:spcAft>
              <a:buClrTx/>
              <a:buSzTx/>
              <a:buFontTx/>
              <a:buNone/>
              <a:tabLst/>
              <a:defRPr/>
            </a:pPr>
            <a:fld id="{78141301-FA7A-42D2-B6CC-F60B656ADADC}" type="slidenum">
              <a:rPr kumimoji="0" lang="lv-LV" alt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246" rtl="0" eaLnBrk="1" fontAlgn="auto" latinLnBrk="0" hangingPunct="1">
                <a:lnSpc>
                  <a:spcPct val="100000"/>
                </a:lnSpc>
                <a:spcBef>
                  <a:spcPts val="0"/>
                </a:spcBef>
                <a:spcAft>
                  <a:spcPts val="0"/>
                </a:spcAft>
                <a:buClrTx/>
                <a:buSzTx/>
                <a:buFontTx/>
                <a:buNone/>
                <a:tabLst/>
                <a:defRPr/>
              </a:pPr>
              <a:t>7</a:t>
            </a:fld>
            <a:endParaRPr kumimoji="0" lang="lv-LV" altLang="lv-LV" sz="12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00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16119E-1548-42D9-B1B6-310018893616}" type="slidenum">
              <a:rPr lang="lv-LV" altLang="lv-LV" smtClean="0"/>
              <a:pPr/>
              <a:t>8</a:t>
            </a:fld>
            <a:endParaRPr lang="lv-LV" altLang="lv-LV" dirty="0" smtClean="0"/>
          </a:p>
        </p:txBody>
      </p:sp>
    </p:spTree>
    <p:extLst>
      <p:ext uri="{BB962C8B-B14F-4D97-AF65-F5344CB8AC3E}">
        <p14:creationId xmlns:p14="http://schemas.microsoft.com/office/powerpoint/2010/main" val="153759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a:defRPr/>
            </a:pPr>
            <a:fld id="{A1E21D06-E500-44DB-A588-814C163BD7D9}" type="slidenum">
              <a:rPr lang="lv-LV" smtClean="0"/>
              <a:pPr>
                <a:defRPr/>
              </a:pPr>
              <a:t>9</a:t>
            </a:fld>
            <a:endParaRPr lang="lv-LV"/>
          </a:p>
        </p:txBody>
      </p:sp>
    </p:spTree>
    <p:extLst>
      <p:ext uri="{BB962C8B-B14F-4D97-AF65-F5344CB8AC3E}">
        <p14:creationId xmlns:p14="http://schemas.microsoft.com/office/powerpoint/2010/main" val="118743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Visa nepieciešamā un visbiežāk</a:t>
            </a:r>
            <a:r>
              <a:rPr lang="lv-LV" baseline="0" dirty="0" smtClean="0"/>
              <a:t> ievadāmā informācija ir attēlota sākumekrānā, lai «</a:t>
            </a:r>
            <a:r>
              <a:rPr lang="lv-LV" sz="1200" kern="1200" dirty="0" smtClean="0">
                <a:solidFill>
                  <a:schemeClr val="tx1"/>
                </a:solidFill>
                <a:effectLst/>
                <a:latin typeface="+mn-lt"/>
                <a:ea typeface="+mn-ea"/>
                <a:cs typeface="+mn-cs"/>
              </a:rPr>
              <a:t>tipiskajai fiziskai personai» tā būtu viegli</a:t>
            </a:r>
            <a:r>
              <a:rPr lang="lv-LV" sz="1200" kern="1200" baseline="0" dirty="0" smtClean="0">
                <a:solidFill>
                  <a:schemeClr val="tx1"/>
                </a:solidFill>
                <a:effectLst/>
                <a:latin typeface="+mn-lt"/>
                <a:ea typeface="+mn-ea"/>
                <a:cs typeface="+mn-cs"/>
              </a:rPr>
              <a:t> saprotama un ērti pieejama.</a:t>
            </a:r>
          </a:p>
          <a:p>
            <a:endParaRPr lang="lv-LV"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3BD98AD6-12DB-4831-8B2B-8366BBA3CFAB}" type="slidenum">
              <a:rPr kumimoji="0" 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89945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02475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pic>
        <p:nvPicPr>
          <p:cNvPr id="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9708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69555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65217111-0A15-4125-8B00-737932D29292}" type="slidenum">
              <a:rPr lang="en-US" altLang="lv-LV"/>
              <a:pPr/>
              <a:t>‹#›</a:t>
            </a:fld>
            <a:endParaRPr lang="en-US" altLang="lv-LV"/>
          </a:p>
        </p:txBody>
      </p:sp>
    </p:spTree>
    <p:extLst>
      <p:ext uri="{BB962C8B-B14F-4D97-AF65-F5344CB8AC3E}">
        <p14:creationId xmlns:p14="http://schemas.microsoft.com/office/powerpoint/2010/main" val="317132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37E0DA47-3CB8-4BB3-AADD-8D5B8E7FDF75}" type="slidenum">
              <a:rPr lang="en-US" altLang="lv-LV"/>
              <a:pPr/>
              <a:t>‹#›</a:t>
            </a:fld>
            <a:endParaRPr lang="en-US" altLang="lv-LV"/>
          </a:p>
        </p:txBody>
      </p:sp>
    </p:spTree>
    <p:extLst>
      <p:ext uri="{BB962C8B-B14F-4D97-AF65-F5344CB8AC3E}">
        <p14:creationId xmlns:p14="http://schemas.microsoft.com/office/powerpoint/2010/main" val="66191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AAD10877-4439-448C-973A-122F03736E16}" type="slidenum">
              <a:rPr lang="en-US" altLang="lv-LV"/>
              <a:pPr/>
              <a:t>‹#›</a:t>
            </a:fld>
            <a:endParaRPr lang="en-US" altLang="lv-LV"/>
          </a:p>
        </p:txBody>
      </p:sp>
    </p:spTree>
    <p:extLst>
      <p:ext uri="{BB962C8B-B14F-4D97-AF65-F5344CB8AC3E}">
        <p14:creationId xmlns:p14="http://schemas.microsoft.com/office/powerpoint/2010/main" val="275660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fld id="{464570F5-6A12-4CB2-A0A1-1C35969E06D5}" type="slidenum">
              <a:rPr lang="en-US" altLang="lv-LV"/>
              <a:pPr/>
              <a:t>‹#›</a:t>
            </a:fld>
            <a:endParaRPr lang="en-US" altLang="lv-LV"/>
          </a:p>
        </p:txBody>
      </p:sp>
    </p:spTree>
    <p:extLst>
      <p:ext uri="{BB962C8B-B14F-4D97-AF65-F5344CB8AC3E}">
        <p14:creationId xmlns:p14="http://schemas.microsoft.com/office/powerpoint/2010/main" val="858542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ADF41340-F338-4201-BB5B-978F0E0D8AFE}" type="slidenum">
              <a:rPr lang="en-US" altLang="lv-LV"/>
              <a:pPr/>
              <a:t>‹#›</a:t>
            </a:fld>
            <a:endParaRPr lang="en-US" altLang="lv-LV"/>
          </a:p>
        </p:txBody>
      </p:sp>
    </p:spTree>
    <p:extLst>
      <p:ext uri="{BB962C8B-B14F-4D97-AF65-F5344CB8AC3E}">
        <p14:creationId xmlns:p14="http://schemas.microsoft.com/office/powerpoint/2010/main" val="3417423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C5FC76CB-8923-494D-A338-2364341C2FB8}" type="slidenum">
              <a:rPr lang="en-US" altLang="lv-LV"/>
              <a:pPr/>
              <a:t>‹#›</a:t>
            </a:fld>
            <a:endParaRPr lang="en-US" altLang="lv-LV"/>
          </a:p>
        </p:txBody>
      </p:sp>
    </p:spTree>
    <p:extLst>
      <p:ext uri="{BB962C8B-B14F-4D97-AF65-F5344CB8AC3E}">
        <p14:creationId xmlns:p14="http://schemas.microsoft.com/office/powerpoint/2010/main" val="3687531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00872407-6F08-4A9B-A20B-EA667220C7AB}" type="slidenum">
              <a:rPr lang="en-US" altLang="lv-LV"/>
              <a:pPr/>
              <a:t>‹#›</a:t>
            </a:fld>
            <a:endParaRPr lang="en-US" altLang="lv-LV"/>
          </a:p>
        </p:txBody>
      </p:sp>
    </p:spTree>
    <p:extLst>
      <p:ext uri="{BB962C8B-B14F-4D97-AF65-F5344CB8AC3E}">
        <p14:creationId xmlns:p14="http://schemas.microsoft.com/office/powerpoint/2010/main" val="1124525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421649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92F4ECE3-D7CD-44B9-B6D8-CE160BD83E67}" type="slidenum">
              <a:rPr lang="en-US" altLang="lv-LV"/>
              <a:pPr>
                <a:defRPr/>
              </a:pPr>
              <a:t>‹#›</a:t>
            </a:fld>
            <a:endParaRPr lang="en-US" altLang="lv-LV"/>
          </a:p>
        </p:txBody>
      </p:sp>
    </p:spTree>
    <p:extLst>
      <p:ext uri="{BB962C8B-B14F-4D97-AF65-F5344CB8AC3E}">
        <p14:creationId xmlns:p14="http://schemas.microsoft.com/office/powerpoint/2010/main" val="2227886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25113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97465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9480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47552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pic>
        <p:nvPicPr>
          <p:cNvPr id="1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50651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82217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30006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93680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59213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7066972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601D7F58-C6C9-41BA-B938-17A1A2E7DCF5}" type="slidenum">
              <a:rPr lang="en-US" altLang="lv-LV"/>
              <a:pPr>
                <a:defRPr/>
              </a:pPr>
              <a:t>‹#›</a:t>
            </a:fld>
            <a:endParaRPr lang="en-US" altLang="lv-LV"/>
          </a:p>
        </p:txBody>
      </p:sp>
    </p:spTree>
    <p:extLst>
      <p:ext uri="{BB962C8B-B14F-4D97-AF65-F5344CB8AC3E}">
        <p14:creationId xmlns:p14="http://schemas.microsoft.com/office/powerpoint/2010/main" val="3524568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spTree>
    <p:extLst>
      <p:ext uri="{BB962C8B-B14F-4D97-AF65-F5344CB8AC3E}">
        <p14:creationId xmlns:p14="http://schemas.microsoft.com/office/powerpoint/2010/main" val="189684685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spTree>
    <p:extLst>
      <p:ext uri="{BB962C8B-B14F-4D97-AF65-F5344CB8AC3E}">
        <p14:creationId xmlns:p14="http://schemas.microsoft.com/office/powerpoint/2010/main" val="241982374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spTree>
    <p:extLst>
      <p:ext uri="{BB962C8B-B14F-4D97-AF65-F5344CB8AC3E}">
        <p14:creationId xmlns:p14="http://schemas.microsoft.com/office/powerpoint/2010/main" val="237495176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spTree>
    <p:extLst>
      <p:ext uri="{BB962C8B-B14F-4D97-AF65-F5344CB8AC3E}">
        <p14:creationId xmlns:p14="http://schemas.microsoft.com/office/powerpoint/2010/main" val="335241474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spTree>
    <p:extLst>
      <p:ext uri="{BB962C8B-B14F-4D97-AF65-F5344CB8AC3E}">
        <p14:creationId xmlns:p14="http://schemas.microsoft.com/office/powerpoint/2010/main" val="207817258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spTree>
    <p:extLst>
      <p:ext uri="{BB962C8B-B14F-4D97-AF65-F5344CB8AC3E}">
        <p14:creationId xmlns:p14="http://schemas.microsoft.com/office/powerpoint/2010/main" val="61351586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pPr/>
              <a:t>‹#›</a:t>
            </a:fld>
            <a:endParaRPr lang="lv-LV"/>
          </a:p>
        </p:txBody>
      </p:sp>
    </p:spTree>
    <p:extLst>
      <p:ext uri="{BB962C8B-B14F-4D97-AF65-F5344CB8AC3E}">
        <p14:creationId xmlns:p14="http://schemas.microsoft.com/office/powerpoint/2010/main" val="319386959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76740142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B4BBD06-5745-4547-A26D-50A2A97CA08E}" type="datetime1">
              <a:rPr lang="lv-LV" smtClean="0">
                <a:solidFill>
                  <a:prstClr val="black">
                    <a:tint val="75000"/>
                  </a:prstClr>
                </a:solidFill>
              </a:rPr>
              <a:pPr/>
              <a:t>10.01.2017</a:t>
            </a:fld>
            <a:endParaRPr lang="lv-LV">
              <a:solidFill>
                <a:prstClr val="black">
                  <a:tint val="75000"/>
                </a:prstClr>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lv-LV">
              <a:solidFill>
                <a:prstClr val="black">
                  <a:tint val="75000"/>
                </a:prstClr>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C42D975-9849-4D30-AD29-8FD211EBD203}" type="slidenum">
              <a:rPr lang="lv-LV" smtClean="0">
                <a:solidFill>
                  <a:prstClr val="white"/>
                </a:solidFill>
              </a:rPr>
              <a:pPr/>
              <a:t>‹#›</a:t>
            </a:fld>
            <a:endParaRPr lang="lv-LV">
              <a:solidFill>
                <a:prstClr val="white"/>
              </a:solidFill>
            </a:endParaRPr>
          </a:p>
        </p:txBody>
      </p:sp>
    </p:spTree>
    <p:extLst>
      <p:ext uri="{BB962C8B-B14F-4D97-AF65-F5344CB8AC3E}">
        <p14:creationId xmlns:p14="http://schemas.microsoft.com/office/powerpoint/2010/main" val="1689690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EFA52-A58B-44C9-B8CE-565B6B992983}" type="datetime1">
              <a:rPr lang="lv-LV" smtClean="0">
                <a:solidFill>
                  <a:prstClr val="black">
                    <a:tint val="75000"/>
                  </a:prstClr>
                </a:solidFill>
              </a:rPr>
              <a:pPr/>
              <a:t>10.01.2017</a:t>
            </a:fld>
            <a:endParaRPr lang="lv-LV">
              <a:solidFill>
                <a:prstClr val="black">
                  <a:tint val="75000"/>
                </a:prstClr>
              </a:solidFill>
            </a:endParaRPr>
          </a:p>
        </p:txBody>
      </p:sp>
      <p:sp>
        <p:nvSpPr>
          <p:cNvPr id="3" name="Footer Placeholder 2"/>
          <p:cNvSpPr>
            <a:spLocks noGrp="1"/>
          </p:cNvSpPr>
          <p:nvPr>
            <p:ph type="ftr" sz="quarter" idx="11"/>
          </p:nvPr>
        </p:nvSpPr>
        <p:spPr/>
        <p:txBody>
          <a:bodyPr/>
          <a:lstStyle/>
          <a:p>
            <a:endParaRPr lang="lv-LV">
              <a:solidFill>
                <a:prstClr val="black">
                  <a:tint val="75000"/>
                </a:prstClr>
              </a:solidFill>
            </a:endParaRPr>
          </a:p>
        </p:txBody>
      </p:sp>
      <p:sp>
        <p:nvSpPr>
          <p:cNvPr id="4" name="Slide Number Placeholder 3"/>
          <p:cNvSpPr>
            <a:spLocks noGrp="1"/>
          </p:cNvSpPr>
          <p:nvPr>
            <p:ph type="sldNum" sz="quarter" idx="12"/>
          </p:nvPr>
        </p:nvSpPr>
        <p:spPr/>
        <p:txBody>
          <a:bodyPr/>
          <a:lstStyle/>
          <a:p>
            <a:fld id="{DC42D975-9849-4D30-AD29-8FD211EBD203}" type="slidenum">
              <a:rPr lang="lv-LV" smtClean="0"/>
              <a:pPr/>
              <a:t>‹#›</a:t>
            </a:fld>
            <a:endParaRPr lang="lv-LV"/>
          </a:p>
        </p:txBody>
      </p:sp>
    </p:spTree>
    <p:extLst>
      <p:ext uri="{BB962C8B-B14F-4D97-AF65-F5344CB8AC3E}">
        <p14:creationId xmlns:p14="http://schemas.microsoft.com/office/powerpoint/2010/main" val="158760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D585FC82-7069-4C0F-919D-37BB3BCB23DF}" type="slidenum">
              <a:rPr lang="en-US" altLang="lv-LV"/>
              <a:pPr>
                <a:defRPr/>
              </a:pPr>
              <a:t>‹#›</a:t>
            </a:fld>
            <a:endParaRPr lang="en-US" altLang="lv-LV"/>
          </a:p>
        </p:txBody>
      </p:sp>
    </p:spTree>
    <p:extLst>
      <p:ext uri="{BB962C8B-B14F-4D97-AF65-F5344CB8AC3E}">
        <p14:creationId xmlns:p14="http://schemas.microsoft.com/office/powerpoint/2010/main" val="3252391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1E57E1E-CCD9-4F03-9564-B101E3709A13}" type="slidenum">
              <a:rPr lang="lv-LV" smtClean="0"/>
              <a:pPr/>
              <a:t>‹#›</a:t>
            </a:fld>
            <a:endParaRPr lang="lv-LV"/>
          </a:p>
        </p:txBody>
      </p:sp>
    </p:spTree>
    <p:extLst>
      <p:ext uri="{BB962C8B-B14F-4D97-AF65-F5344CB8AC3E}">
        <p14:creationId xmlns:p14="http://schemas.microsoft.com/office/powerpoint/2010/main" val="2307755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593944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92F4ECE3-D7CD-44B9-B6D8-CE160BD83E67}" type="slidenum">
              <a:rPr lang="en-US" altLang="lv-LV"/>
              <a:pPr>
                <a:defRPr/>
              </a:pPr>
              <a:t>‹#›</a:t>
            </a:fld>
            <a:endParaRPr lang="en-US" altLang="lv-LV" dirty="0"/>
          </a:p>
        </p:txBody>
      </p:sp>
    </p:spTree>
    <p:extLst>
      <p:ext uri="{BB962C8B-B14F-4D97-AF65-F5344CB8AC3E}">
        <p14:creationId xmlns:p14="http://schemas.microsoft.com/office/powerpoint/2010/main" val="3225015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601D7F58-C6C9-41BA-B938-17A1A2E7DCF5}" type="slidenum">
              <a:rPr lang="en-US" altLang="lv-LV"/>
              <a:pPr>
                <a:defRPr/>
              </a:pPr>
              <a:t>‹#›</a:t>
            </a:fld>
            <a:endParaRPr lang="en-US" altLang="lv-LV" dirty="0"/>
          </a:p>
        </p:txBody>
      </p:sp>
    </p:spTree>
    <p:extLst>
      <p:ext uri="{BB962C8B-B14F-4D97-AF65-F5344CB8AC3E}">
        <p14:creationId xmlns:p14="http://schemas.microsoft.com/office/powerpoint/2010/main" val="4205714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D585FC82-7069-4C0F-919D-37BB3BCB23DF}" type="slidenum">
              <a:rPr lang="en-US" altLang="lv-LV"/>
              <a:pPr>
                <a:defRPr/>
              </a:pPr>
              <a:t>‹#›</a:t>
            </a:fld>
            <a:endParaRPr lang="en-US" altLang="lv-LV" dirty="0"/>
          </a:p>
        </p:txBody>
      </p:sp>
    </p:spTree>
    <p:extLst>
      <p:ext uri="{BB962C8B-B14F-4D97-AF65-F5344CB8AC3E}">
        <p14:creationId xmlns:p14="http://schemas.microsoft.com/office/powerpoint/2010/main" val="1779475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B240019F-7951-442C-842D-79197196BC78}" type="slidenum">
              <a:rPr lang="en-US" altLang="lv-LV"/>
              <a:pPr>
                <a:defRPr/>
              </a:pPr>
              <a:t>‹#›</a:t>
            </a:fld>
            <a:endParaRPr lang="en-US" altLang="lv-LV" dirty="0"/>
          </a:p>
        </p:txBody>
      </p:sp>
    </p:spTree>
    <p:extLst>
      <p:ext uri="{BB962C8B-B14F-4D97-AF65-F5344CB8AC3E}">
        <p14:creationId xmlns:p14="http://schemas.microsoft.com/office/powerpoint/2010/main" val="2409129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1F163D6D-F4AC-4F21-8BE0-1A8DB87A0181}" type="slidenum">
              <a:rPr lang="en-US" altLang="lv-LV"/>
              <a:pPr>
                <a:defRPr/>
              </a:pPr>
              <a:t>‹#›</a:t>
            </a:fld>
            <a:endParaRPr lang="en-US" altLang="lv-LV" dirty="0"/>
          </a:p>
        </p:txBody>
      </p:sp>
    </p:spTree>
    <p:extLst>
      <p:ext uri="{BB962C8B-B14F-4D97-AF65-F5344CB8AC3E}">
        <p14:creationId xmlns:p14="http://schemas.microsoft.com/office/powerpoint/2010/main" val="2284844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80A1478F-4EA7-46DA-8C2E-E2253797A0F5}" type="slidenum">
              <a:rPr lang="en-US" altLang="lv-LV"/>
              <a:pPr>
                <a:defRPr/>
              </a:pPr>
              <a:t>‹#›</a:t>
            </a:fld>
            <a:endParaRPr lang="en-US" altLang="lv-LV" dirty="0"/>
          </a:p>
        </p:txBody>
      </p:sp>
    </p:spTree>
    <p:extLst>
      <p:ext uri="{BB962C8B-B14F-4D97-AF65-F5344CB8AC3E}">
        <p14:creationId xmlns:p14="http://schemas.microsoft.com/office/powerpoint/2010/main" val="1328005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87864C2F-BFAA-491F-9A33-ED6AB2F3D0DF}" type="slidenum">
              <a:rPr lang="en-US" altLang="lv-LV"/>
              <a:pPr>
                <a:defRPr/>
              </a:pPr>
              <a:t>‹#›</a:t>
            </a:fld>
            <a:endParaRPr lang="en-US" altLang="lv-LV" dirty="0"/>
          </a:p>
        </p:txBody>
      </p:sp>
    </p:spTree>
    <p:extLst>
      <p:ext uri="{BB962C8B-B14F-4D97-AF65-F5344CB8AC3E}">
        <p14:creationId xmlns:p14="http://schemas.microsoft.com/office/powerpoint/2010/main" val="1983491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54521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B240019F-7951-442C-842D-79197196BC78}" type="slidenum">
              <a:rPr lang="en-US" altLang="lv-LV"/>
              <a:pPr>
                <a:defRPr/>
              </a:pPr>
              <a:t>‹#›</a:t>
            </a:fld>
            <a:endParaRPr lang="en-US" altLang="lv-LV"/>
          </a:p>
        </p:txBody>
      </p:sp>
    </p:spTree>
    <p:extLst>
      <p:ext uri="{BB962C8B-B14F-4D97-AF65-F5344CB8AC3E}">
        <p14:creationId xmlns:p14="http://schemas.microsoft.com/office/powerpoint/2010/main" val="2666885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BEC110DD-9547-4194-83B3-8F2DCD1F2EEB}" type="slidenum">
              <a:rPr lang="en-US"/>
              <a:pPr>
                <a:defRPr/>
              </a:pPr>
              <a:t>‹#›</a:t>
            </a:fld>
            <a:endParaRPr lang="en-US" dirty="0"/>
          </a:p>
        </p:txBody>
      </p:sp>
    </p:spTree>
    <p:extLst>
      <p:ext uri="{BB962C8B-B14F-4D97-AF65-F5344CB8AC3E}">
        <p14:creationId xmlns:p14="http://schemas.microsoft.com/office/powerpoint/2010/main" val="238154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BEC110DD-9547-4194-83B3-8F2DCD1F2EEB}" type="slidenum">
              <a:rPr lang="en-US"/>
              <a:pPr>
                <a:defRPr/>
              </a:pPr>
              <a:t>‹#›</a:t>
            </a:fld>
            <a:endParaRPr lang="en-US" dirty="0"/>
          </a:p>
        </p:txBody>
      </p:sp>
    </p:spTree>
    <p:extLst>
      <p:ext uri="{BB962C8B-B14F-4D97-AF65-F5344CB8AC3E}">
        <p14:creationId xmlns:p14="http://schemas.microsoft.com/office/powerpoint/2010/main" val="732011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92F4ECE3-D7CD-44B9-B6D8-CE160BD83E67}" type="slidenum">
              <a:rPr lang="en-US" altLang="lv-LV"/>
              <a:pPr>
                <a:defRPr/>
              </a:pPr>
              <a:t>‹#›</a:t>
            </a:fld>
            <a:endParaRPr lang="en-US" altLang="lv-LV" dirty="0"/>
          </a:p>
        </p:txBody>
      </p:sp>
    </p:spTree>
    <p:extLst>
      <p:ext uri="{BB962C8B-B14F-4D97-AF65-F5344CB8AC3E}">
        <p14:creationId xmlns:p14="http://schemas.microsoft.com/office/powerpoint/2010/main" val="394848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92F4ECE3-D7CD-44B9-B6D8-CE160BD83E67}" type="slidenum">
              <a:rPr lang="en-US" altLang="lv-LV">
                <a:solidFill>
                  <a:prstClr val="black">
                    <a:tint val="75000"/>
                  </a:prstClr>
                </a:solidFill>
              </a:rPr>
              <a:pPr>
                <a:defRPr/>
              </a:pPr>
              <a:t>‹#›</a:t>
            </a:fld>
            <a:endParaRPr lang="en-US" altLang="lv-LV" dirty="0">
              <a:solidFill>
                <a:prstClr val="black">
                  <a:tint val="75000"/>
                </a:prstClr>
              </a:solidFill>
            </a:endParaRPr>
          </a:p>
        </p:txBody>
      </p:sp>
    </p:spTree>
    <p:extLst>
      <p:ext uri="{BB962C8B-B14F-4D97-AF65-F5344CB8AC3E}">
        <p14:creationId xmlns:p14="http://schemas.microsoft.com/office/powerpoint/2010/main" val="3551628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24002E-3FAB-4F1A-9C8F-5938C3B5A6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673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1F163D6D-F4AC-4F21-8BE0-1A8DB87A0181}" type="slidenum">
              <a:rPr lang="en-US" altLang="lv-LV"/>
              <a:pPr>
                <a:defRPr/>
              </a:pPr>
              <a:t>‹#›</a:t>
            </a:fld>
            <a:endParaRPr lang="en-US" altLang="lv-LV" dirty="0"/>
          </a:p>
        </p:txBody>
      </p:sp>
    </p:spTree>
    <p:extLst>
      <p:ext uri="{BB962C8B-B14F-4D97-AF65-F5344CB8AC3E}">
        <p14:creationId xmlns:p14="http://schemas.microsoft.com/office/powerpoint/2010/main" val="996212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601D7F58-C6C9-41BA-B938-17A1A2E7DCF5}" type="slidenum">
              <a:rPr lang="en-US" altLang="lv-LV"/>
              <a:pPr>
                <a:defRPr/>
              </a:pPr>
              <a:t>‹#›</a:t>
            </a:fld>
            <a:endParaRPr lang="en-US" altLang="lv-LV" dirty="0"/>
          </a:p>
        </p:txBody>
      </p:sp>
    </p:spTree>
    <p:extLst>
      <p:ext uri="{BB962C8B-B14F-4D97-AF65-F5344CB8AC3E}">
        <p14:creationId xmlns:p14="http://schemas.microsoft.com/office/powerpoint/2010/main" val="388700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1F163D6D-F4AC-4F21-8BE0-1A8DB87A0181}" type="slidenum">
              <a:rPr lang="en-US" altLang="lv-LV"/>
              <a:pPr>
                <a:defRPr/>
              </a:pPr>
              <a:t>‹#›</a:t>
            </a:fld>
            <a:endParaRPr lang="en-US" altLang="lv-LV"/>
          </a:p>
        </p:txBody>
      </p:sp>
    </p:spTree>
    <p:extLst>
      <p:ext uri="{BB962C8B-B14F-4D97-AF65-F5344CB8AC3E}">
        <p14:creationId xmlns:p14="http://schemas.microsoft.com/office/powerpoint/2010/main" val="65240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80A1478F-4EA7-46DA-8C2E-E2253797A0F5}" type="slidenum">
              <a:rPr lang="en-US" altLang="lv-LV"/>
              <a:pPr>
                <a:defRPr/>
              </a:pPr>
              <a:t>‹#›</a:t>
            </a:fld>
            <a:endParaRPr lang="en-US" altLang="lv-LV"/>
          </a:p>
        </p:txBody>
      </p:sp>
    </p:spTree>
    <p:extLst>
      <p:ext uri="{BB962C8B-B14F-4D97-AF65-F5344CB8AC3E}">
        <p14:creationId xmlns:p14="http://schemas.microsoft.com/office/powerpoint/2010/main" val="263992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87864C2F-BFAA-491F-9A33-ED6AB2F3D0DF}" type="slidenum">
              <a:rPr lang="en-US" altLang="lv-LV"/>
              <a:pPr>
                <a:defRPr/>
              </a:pPr>
              <a:t>‹#›</a:t>
            </a:fld>
            <a:endParaRPr lang="en-US" altLang="lv-LV"/>
          </a:p>
        </p:txBody>
      </p:sp>
    </p:spTree>
    <p:extLst>
      <p:ext uri="{BB962C8B-B14F-4D97-AF65-F5344CB8AC3E}">
        <p14:creationId xmlns:p14="http://schemas.microsoft.com/office/powerpoint/2010/main" val="278363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95523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DED76476-3218-4120-9E07-9BA6B2C944E8}" type="datetime1">
              <a:rPr lang="en-US">
                <a:solidFill>
                  <a:prstClr val="black">
                    <a:tint val="75000"/>
                  </a:prstClr>
                </a:solidFill>
              </a:rPr>
              <a:pPr>
                <a:defRPr/>
              </a:pPr>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DE9A443D-BA3E-4B0D-9AFD-B98C03F0757C}" type="slidenum">
              <a:rPr lang="en-US" altLang="lv-LV"/>
              <a:pPr>
                <a:defRPr/>
              </a:pPr>
              <a:t>‹#›</a:t>
            </a:fld>
            <a:endParaRPr lang="en-US" altLang="lv-LV"/>
          </a:p>
        </p:txBody>
      </p:sp>
    </p:spTree>
    <p:extLst>
      <p:ext uri="{BB962C8B-B14F-4D97-AF65-F5344CB8AC3E}">
        <p14:creationId xmlns:p14="http://schemas.microsoft.com/office/powerpoint/2010/main" val="1994100980"/>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4236" r:id="rId10"/>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03F58116-9867-42C8-8CC7-6F06636519F9}" type="datetime1">
              <a:rPr lang="en-US">
                <a:solidFill>
                  <a:prstClr val="black">
                    <a:tint val="75000"/>
                  </a:prstClr>
                </a:solidFill>
              </a:rPr>
              <a:pPr>
                <a:defRPr/>
              </a:pPr>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94D18099-01FE-4E2D-B3B7-1B5A7585759D}" type="slidenum">
              <a:rPr lang="en-US" altLang="lv-LV" smtClean="0">
                <a:cs typeface="Arial" charset="0"/>
              </a:rPr>
              <a:pPr/>
              <a:t>‹#›</a:t>
            </a:fld>
            <a:endParaRPr lang="en-US" altLang="lv-LV" smtClean="0">
              <a:cs typeface="Arial" charset="0"/>
            </a:endParaRPr>
          </a:p>
        </p:txBody>
      </p:sp>
    </p:spTree>
    <p:extLst>
      <p:ext uri="{BB962C8B-B14F-4D97-AF65-F5344CB8AC3E}">
        <p14:creationId xmlns:p14="http://schemas.microsoft.com/office/powerpoint/2010/main" val="80296127"/>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fld id="{7B4640B2-D30F-4152-AAE8-BC09915344CD}" type="datetime1">
              <a:rPr lang="lv-LV" smtClean="0">
                <a:solidFill>
                  <a:prstClr val="black">
                    <a:tint val="75000"/>
                  </a:prstClr>
                </a:solidFill>
              </a:rPr>
              <a:pPr/>
              <a:t>10.01.2017</a:t>
            </a:fld>
            <a:endParaRPr lang="lv-LV">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endParaRPr lang="lv-LV">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defTabSz="914400" fontAlgn="auto">
              <a:spcBef>
                <a:spcPts val="0"/>
              </a:spcBef>
              <a:spcAft>
                <a:spcPts val="0"/>
              </a:spcAft>
            </a:pPr>
            <a:fld id="{DC42D975-9849-4D30-AD29-8FD211EBD203}" type="slidenum">
              <a:rPr lang="lv-LV" smtClean="0">
                <a:latin typeface="Times New Roman"/>
                <a:cs typeface="+mn-cs"/>
              </a:rPr>
              <a:pPr defTabSz="914400" fontAlgn="auto">
                <a:spcBef>
                  <a:spcPts val="0"/>
                </a:spcBef>
                <a:spcAft>
                  <a:spcPts val="0"/>
                </a:spcAft>
              </a:pPr>
              <a:t>‹#›</a:t>
            </a:fld>
            <a:endParaRPr lang="lv-LV">
              <a:latin typeface="Times New Roman"/>
              <a:cs typeface="+mn-cs"/>
            </a:endParaRPr>
          </a:p>
        </p:txBody>
      </p:sp>
    </p:spTree>
    <p:extLst>
      <p:ext uri="{BB962C8B-B14F-4D97-AF65-F5344CB8AC3E}">
        <p14:creationId xmlns:p14="http://schemas.microsoft.com/office/powerpoint/2010/main" val="82558911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 id="2147484202" r:id="rId18"/>
    <p:sldLayoutId id="2147484203" r:id="rId19"/>
    <p:sldLayoutId id="2147484204" r:id="rId20"/>
    <p:sldLayoutId id="2147484205" r:id="rId21"/>
  </p:sldLayoutIdLst>
  <p:timing>
    <p:tnLst>
      <p:par>
        <p:cTn id="1" dur="indefinite" restart="never" nodeType="tmRoot"/>
      </p:par>
    </p:tnLst>
  </p:timing>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DE9A443D-BA3E-4B0D-9AFD-B98C03F0757C}" type="slidenum">
              <a:rPr lang="en-US" altLang="lv-LV"/>
              <a:pPr>
                <a:defRPr/>
              </a:pPr>
              <a:t>‹#›</a:t>
            </a:fld>
            <a:endParaRPr lang="en-US" altLang="lv-LV" dirty="0"/>
          </a:p>
        </p:txBody>
      </p:sp>
    </p:spTree>
    <p:extLst>
      <p:ext uri="{BB962C8B-B14F-4D97-AF65-F5344CB8AC3E}">
        <p14:creationId xmlns:p14="http://schemas.microsoft.com/office/powerpoint/2010/main" val="1333642732"/>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sz="quarter" idx="10"/>
          </p:nvPr>
        </p:nvSpPr>
        <p:spPr>
          <a:xfrm>
            <a:off x="261938" y="4981574"/>
            <a:ext cx="8751887" cy="1609725"/>
          </a:xfrm>
        </p:spPr>
        <p:txBody>
          <a:bodyPr>
            <a:normAutofit/>
          </a:bodyPr>
          <a:lstStyle/>
          <a:p>
            <a:pPr algn="r">
              <a:lnSpc>
                <a:spcPct val="60000"/>
              </a:lnSpc>
            </a:pPr>
            <a:endParaRPr lang="lv-LV" altLang="lv-LV" sz="2000" b="1" dirty="0" smtClean="0">
              <a:solidFill>
                <a:srgbClr val="002060"/>
              </a:solidFill>
              <a:effectLst>
                <a:outerShdw blurRad="38100" dist="38100" dir="2700000" algn="tl">
                  <a:srgbClr val="C0C0C0"/>
                </a:outerShdw>
              </a:effectLst>
            </a:endParaRPr>
          </a:p>
          <a:p>
            <a:pPr algn="r">
              <a:lnSpc>
                <a:spcPct val="60000"/>
              </a:lnSpc>
            </a:pPr>
            <a:r>
              <a:rPr lang="lv-LV" altLang="lv-LV" sz="2000" b="1" dirty="0" smtClean="0">
                <a:solidFill>
                  <a:srgbClr val="002060"/>
                </a:solidFill>
              </a:rPr>
              <a:t>Juris Gaiķis</a:t>
            </a:r>
          </a:p>
          <a:p>
            <a:pPr algn="r">
              <a:lnSpc>
                <a:spcPct val="60000"/>
              </a:lnSpc>
            </a:pPr>
            <a:r>
              <a:rPr lang="lv-LV" altLang="lv-LV" sz="2000" dirty="0" smtClean="0">
                <a:solidFill>
                  <a:srgbClr val="002060"/>
                </a:solidFill>
              </a:rPr>
              <a:t> VID Nodokļu pārvaldes direktors</a:t>
            </a:r>
          </a:p>
          <a:p>
            <a:pPr algn="r">
              <a:spcBef>
                <a:spcPts val="0"/>
              </a:spcBef>
            </a:pPr>
            <a:r>
              <a:rPr lang="lv-LV" altLang="lv-LV" sz="2000" dirty="0" smtClean="0">
                <a:solidFill>
                  <a:srgbClr val="002060"/>
                </a:solidFill>
              </a:rPr>
              <a:t>2017.gada 11.janvārī</a:t>
            </a:r>
          </a:p>
          <a:p>
            <a:pPr algn="r">
              <a:spcBef>
                <a:spcPts val="0"/>
              </a:spcBef>
            </a:pPr>
            <a:endParaRPr lang="lv-LV" altLang="lv-LV" sz="2000" dirty="0" smtClean="0">
              <a:solidFill>
                <a:srgbClr val="002060"/>
              </a:solidFill>
            </a:endParaRPr>
          </a:p>
        </p:txBody>
      </p:sp>
      <p:sp>
        <p:nvSpPr>
          <p:cNvPr id="4" name="TextBox 1"/>
          <p:cNvSpPr txBox="1">
            <a:spLocks noChangeArrowheads="1"/>
          </p:cNvSpPr>
          <p:nvPr/>
        </p:nvSpPr>
        <p:spPr bwMode="auto">
          <a:xfrm>
            <a:off x="424502" y="3244685"/>
            <a:ext cx="8450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lv-LV" altLang="lv-LV" sz="2400" b="1" dirty="0">
                <a:solidFill>
                  <a:srgbClr val="012169"/>
                </a:solidFill>
                <a:latin typeface="Verdana" panose="020B0604030504040204" pitchFamily="34" charset="0"/>
                <a:ea typeface="Verdana" panose="020B0604030504040204" pitchFamily="34" charset="0"/>
                <a:cs typeface="Verdana" panose="020B0604030504040204" pitchFamily="34" charset="0"/>
              </a:rPr>
              <a:t>VID pakalpojumi Kurzemes plānošanas reģiona nodokļu maksātājiem</a:t>
            </a:r>
          </a:p>
        </p:txBody>
      </p:sp>
    </p:spTree>
    <p:extLst>
      <p:ext uri="{BB962C8B-B14F-4D97-AF65-F5344CB8AC3E}">
        <p14:creationId xmlns:p14="http://schemas.microsoft.com/office/powerpoint/2010/main" val="1612758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68487" y="376298"/>
            <a:ext cx="6096000" cy="864096"/>
          </a:xfrm>
        </p:spPr>
        <p:txBody>
          <a:bodyPr>
            <a:normAutofit fontScale="90000"/>
          </a:bodyPr>
          <a:lstStyle/>
          <a:p>
            <a:pPr algn="r"/>
            <a:r>
              <a:rPr lang="lv-LV" sz="2700" dirty="0" smtClean="0">
                <a:solidFill>
                  <a:srgbClr val="002060"/>
                </a:solidFill>
              </a:rPr>
              <a:t>EDS attīstība (3)</a:t>
            </a:r>
            <a:br>
              <a:rPr lang="lv-LV" sz="2700" dirty="0" smtClean="0">
                <a:solidFill>
                  <a:srgbClr val="002060"/>
                </a:solidFill>
              </a:rPr>
            </a:br>
            <a:r>
              <a:rPr lang="lv-LV" sz="2700" dirty="0" smtClean="0">
                <a:solidFill>
                  <a:srgbClr val="002060"/>
                </a:solidFill>
              </a:rPr>
              <a:t/>
            </a:r>
            <a:br>
              <a:rPr lang="lv-LV" sz="2700" dirty="0" smtClean="0">
                <a:solidFill>
                  <a:srgbClr val="002060"/>
                </a:solidFill>
              </a:rPr>
            </a:br>
            <a:r>
              <a:rPr lang="lv-LV" sz="2200" dirty="0" smtClean="0">
                <a:solidFill>
                  <a:srgbClr val="0070C0"/>
                </a:solidFill>
              </a:rPr>
              <a:t>Intuitīvs EDS sākumekrāns</a:t>
            </a:r>
            <a:r>
              <a:rPr lang="lv-LV" dirty="0">
                <a:solidFill>
                  <a:srgbClr val="002060"/>
                </a:solidFill>
              </a:rPr>
              <a:t/>
            </a:r>
            <a:br>
              <a:rPr lang="lv-LV" dirty="0">
                <a:solidFill>
                  <a:srgbClr val="002060"/>
                </a:solidFill>
              </a:rPr>
            </a:br>
            <a:r>
              <a:rPr lang="lv-LV" dirty="0" smtClean="0">
                <a:solidFill>
                  <a:srgbClr val="002060"/>
                </a:solidFill>
              </a:rPr>
              <a:t> </a:t>
            </a:r>
            <a:endParaRPr lang="lv-LV" dirty="0">
              <a:solidFill>
                <a:srgbClr val="002060"/>
              </a:solidFill>
            </a:endParaRPr>
          </a:p>
        </p:txBody>
      </p:sp>
      <p:sp>
        <p:nvSpPr>
          <p:cNvPr id="6" name="TextBox 5"/>
          <p:cNvSpPr txBox="1"/>
          <p:nvPr/>
        </p:nvSpPr>
        <p:spPr>
          <a:xfrm>
            <a:off x="136500" y="3385170"/>
            <a:ext cx="8827987" cy="32624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Intuitīva un viegli saprotama </a:t>
            </a:r>
            <a:r>
              <a:rPr kumimoji="0" lang="lv-LV" sz="14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lietotāja grafiskā lietotāja </a:t>
            </a: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saskarne</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endParaRPr kumimoji="0" lang="lv-LV" sz="11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Fizisko personu vajadzībām pielāgota visbiežāk iesniedzamo dokumentu atrašana, aizpildīšana un iesniegšana</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endParaRPr kumimoji="0" lang="lv-LV" sz="11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Interaktīvais dokumentu aizpildīšanas palīgs</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endParaRPr kumimoji="0" lang="lv-LV" sz="11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Dokumentu iesniegšanas un maksājumu kalendārs ar notifikācijas paziņojumiem EDS</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endParaRPr kumimoji="0" lang="lv-LV" sz="11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Lietotāja profila informācija un tā uzstādījumi</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endParaRPr kumimoji="0" lang="lv-LV" sz="11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Viegla un ātra pārslēgšanās starp lietotāju pārstāvētiem nodokļu maksātājiem</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endParaRPr kumimoji="0" lang="lv-LV" sz="11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Ērti pieejama algas nodokļu grāmatiņa</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endParaRPr kumimoji="0" lang="lv-LV" sz="11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4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Paziņojumi par aktuālu nodokļu parādu vai aktuālu nodokļu pārmaksu</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 y="1645220"/>
            <a:ext cx="902052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3"/>
          </p:nvPr>
        </p:nvSpPr>
        <p:spPr>
          <a:xfrm>
            <a:off x="8534399" y="6324600"/>
            <a:ext cx="430087"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C42D975-9849-4D30-AD29-8FD211EBD203}" type="slidenum">
              <a:rPr kumimoji="0" lang="lv-LV" sz="1000" b="0" i="0" u="none" strike="noStrike" kern="1200" cap="none" spc="0" normalizeH="0" baseline="0" noProof="0" smtClean="0">
                <a:ln>
                  <a:noFill/>
                </a:ln>
                <a:solidFill>
                  <a:srgbClr val="898989"/>
                </a:solidFill>
                <a:effectLst/>
                <a:uLnTx/>
                <a:uFillTx/>
                <a:latin typeface="Verdana"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lv-LV" sz="1000" b="0" i="0" u="none" strike="noStrike" kern="1200" cap="none" spc="0" normalizeH="0" baseline="0" noProof="0" dirty="0">
              <a:ln>
                <a:noFill/>
              </a:ln>
              <a:solidFill>
                <a:srgbClr val="898989"/>
              </a:solidFill>
              <a:effectLst/>
              <a:uLnTx/>
              <a:uFillTx/>
              <a:latin typeface="Verdana" pitchFamily="34" charset="0"/>
              <a:ea typeface="+mn-ea"/>
              <a:cs typeface="Arial" panose="020B0604020202020204" pitchFamily="34" charset="0"/>
            </a:endParaRPr>
          </a:p>
        </p:txBody>
      </p:sp>
    </p:spTree>
    <p:extLst>
      <p:ext uri="{BB962C8B-B14F-4D97-AF65-F5344CB8AC3E}">
        <p14:creationId xmlns:p14="http://schemas.microsoft.com/office/powerpoint/2010/main" val="24874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649" y="2060848"/>
            <a:ext cx="5510841" cy="228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1750210" y="140121"/>
            <a:ext cx="7200800" cy="1162051"/>
          </a:xfrm>
        </p:spPr>
        <p:txBody>
          <a:bodyPr>
            <a:noAutofit/>
          </a:bodyPr>
          <a:lstStyle/>
          <a:p>
            <a:pPr algn="r"/>
            <a:r>
              <a:rPr lang="lv-LV" sz="2200" dirty="0" smtClean="0">
                <a:solidFill>
                  <a:srgbClr val="002060"/>
                </a:solidFill>
              </a:rPr>
              <a:t>EDS attīstība (4)</a:t>
            </a:r>
            <a:br>
              <a:rPr lang="lv-LV" sz="2200" dirty="0" smtClean="0">
                <a:solidFill>
                  <a:srgbClr val="002060"/>
                </a:solidFill>
              </a:rPr>
            </a:br>
            <a:r>
              <a:rPr lang="lv-LV" sz="2200" dirty="0" smtClean="0">
                <a:solidFill>
                  <a:srgbClr val="002060"/>
                </a:solidFill>
              </a:rPr>
              <a:t/>
            </a:r>
            <a:br>
              <a:rPr lang="lv-LV" sz="2200" dirty="0" smtClean="0">
                <a:solidFill>
                  <a:srgbClr val="002060"/>
                </a:solidFill>
              </a:rPr>
            </a:br>
            <a:r>
              <a:rPr lang="lv-LV" sz="2000" dirty="0" smtClean="0">
                <a:solidFill>
                  <a:srgbClr val="0070C0"/>
                </a:solidFill>
              </a:rPr>
              <a:t>Vienkāršota GID aizpildīšana un iesniegšana</a:t>
            </a:r>
            <a:endParaRPr lang="lv-LV" sz="2200" dirty="0">
              <a:solidFill>
                <a:srgbClr val="0070C0"/>
              </a:solidFill>
            </a:endParaRPr>
          </a:p>
        </p:txBody>
      </p:sp>
      <p:sp>
        <p:nvSpPr>
          <p:cNvPr id="9" name="Text Placeholder 8"/>
          <p:cNvSpPr>
            <a:spLocks noGrp="1"/>
          </p:cNvSpPr>
          <p:nvPr>
            <p:ph type="body" sz="half" idx="2"/>
          </p:nvPr>
        </p:nvSpPr>
        <p:spPr>
          <a:xfrm>
            <a:off x="96460" y="1437046"/>
            <a:ext cx="3307500" cy="3985190"/>
          </a:xfrm>
        </p:spPr>
        <p:txBody>
          <a:bodyPr>
            <a:noAutofit/>
          </a:bodyPr>
          <a:lstStyle/>
          <a:p>
            <a:pPr marL="285750" indent="-285750">
              <a:spcBef>
                <a:spcPts val="800"/>
              </a:spcBef>
              <a:buClr>
                <a:srgbClr val="002060"/>
              </a:buClr>
              <a:buFont typeface="Wingdings" panose="05000000000000000000" pitchFamily="2" charset="2"/>
              <a:buChar char="§"/>
            </a:pPr>
            <a:r>
              <a:rPr lang="lv-LV" sz="1400" dirty="0" smtClean="0">
                <a:solidFill>
                  <a:srgbClr val="002060"/>
                </a:solidFill>
              </a:rPr>
              <a:t>Palīdzības vednis, kurš aktivizē tikai NM aktuālos GID pielikumus</a:t>
            </a:r>
          </a:p>
          <a:p>
            <a:pPr marL="285750" indent="-285750">
              <a:spcBef>
                <a:spcPts val="800"/>
              </a:spcBef>
              <a:buClr>
                <a:srgbClr val="002060"/>
              </a:buClr>
              <a:buFont typeface="Wingdings" panose="05000000000000000000" pitchFamily="2" charset="2"/>
              <a:buChar char="§"/>
            </a:pPr>
            <a:r>
              <a:rPr lang="lv-LV" sz="1400" i="1" dirty="0" smtClean="0">
                <a:solidFill>
                  <a:srgbClr val="002060"/>
                </a:solidFill>
              </a:rPr>
              <a:t>90%</a:t>
            </a:r>
            <a:r>
              <a:rPr lang="lv-LV" sz="1400" dirty="0" smtClean="0">
                <a:solidFill>
                  <a:srgbClr val="002060"/>
                </a:solidFill>
              </a:rPr>
              <a:t> informācijas ir jau importētas no citām datubāzēm</a:t>
            </a:r>
          </a:p>
          <a:p>
            <a:pPr marL="285750" indent="-285750">
              <a:spcBef>
                <a:spcPts val="800"/>
              </a:spcBef>
              <a:buClr>
                <a:srgbClr val="002060"/>
              </a:buClr>
              <a:buFont typeface="Wingdings" panose="05000000000000000000" pitchFamily="2" charset="2"/>
              <a:buChar char="§"/>
            </a:pPr>
            <a:r>
              <a:rPr lang="lv-LV" sz="1400" dirty="0" smtClean="0">
                <a:solidFill>
                  <a:srgbClr val="002060"/>
                </a:solidFill>
              </a:rPr>
              <a:t>Lietotājs aizpildot deklarāciju redz cik liela ir nodokļa atmaksa, kā arī pārnestos attaisnotos izdevumus</a:t>
            </a:r>
          </a:p>
          <a:p>
            <a:pPr marL="285750" indent="-285750">
              <a:spcBef>
                <a:spcPts val="800"/>
              </a:spcBef>
              <a:buClr>
                <a:srgbClr val="002060"/>
              </a:buClr>
              <a:buFont typeface="Wingdings" panose="05000000000000000000" pitchFamily="2" charset="2"/>
              <a:buChar char="§"/>
            </a:pPr>
            <a:r>
              <a:rPr lang="lv-LV" sz="1400" dirty="0" smtClean="0">
                <a:solidFill>
                  <a:srgbClr val="002060"/>
                </a:solidFill>
              </a:rPr>
              <a:t>Ātra un ērta piekļūšana FP aktuālajiem dokumentiem</a:t>
            </a:r>
          </a:p>
          <a:p>
            <a:pPr marL="285750" indent="-285750">
              <a:spcBef>
                <a:spcPts val="800"/>
              </a:spcBef>
              <a:buClr>
                <a:srgbClr val="002060"/>
              </a:buClr>
              <a:buFont typeface="Wingdings" panose="05000000000000000000" pitchFamily="2" charset="2"/>
              <a:buChar char="§"/>
            </a:pPr>
            <a:r>
              <a:rPr lang="lv-LV" sz="1400" dirty="0" smtClean="0">
                <a:solidFill>
                  <a:srgbClr val="002060"/>
                </a:solidFill>
              </a:rPr>
              <a:t>Attēloti dokumenti un to statuss par pēdējiem trim gadiem ar saiti uz tiem</a:t>
            </a:r>
          </a:p>
          <a:p>
            <a:pPr marL="285750" indent="-285750">
              <a:spcBef>
                <a:spcPts val="800"/>
              </a:spcBef>
              <a:buClr>
                <a:srgbClr val="002060"/>
              </a:buClr>
              <a:buFont typeface="Wingdings" panose="05000000000000000000" pitchFamily="2" charset="2"/>
              <a:buChar char="§"/>
            </a:pPr>
            <a:r>
              <a:rPr lang="lv-LV" sz="1400" dirty="0" smtClean="0">
                <a:solidFill>
                  <a:srgbClr val="002060"/>
                </a:solidFill>
              </a:rPr>
              <a:t>Lietotājs </a:t>
            </a:r>
            <a:r>
              <a:rPr lang="lv-LV" sz="1400" dirty="0">
                <a:solidFill>
                  <a:srgbClr val="002060"/>
                </a:solidFill>
              </a:rPr>
              <a:t>var atzīmēt savus visbiežāk lietotos </a:t>
            </a:r>
            <a:r>
              <a:rPr lang="lv-LV" sz="1400" dirty="0" smtClean="0">
                <a:solidFill>
                  <a:srgbClr val="002060"/>
                </a:solidFill>
              </a:rPr>
              <a:t>dokumentus (Favorites)</a:t>
            </a:r>
          </a:p>
          <a:p>
            <a:pPr>
              <a:spcBef>
                <a:spcPts val="800"/>
              </a:spcBef>
              <a:buClr>
                <a:schemeClr val="accent3"/>
              </a:buClr>
            </a:pPr>
            <a:endParaRPr lang="lv-LV" sz="1400" dirty="0" smtClean="0">
              <a:solidFill>
                <a:srgbClr val="002060"/>
              </a:solidFill>
            </a:endParaRPr>
          </a:p>
          <a:p>
            <a:pPr>
              <a:spcBef>
                <a:spcPts val="800"/>
              </a:spcBef>
              <a:buClr>
                <a:schemeClr val="accent3"/>
              </a:buClr>
            </a:pPr>
            <a:endParaRPr lang="lv-LV" sz="1400" dirty="0">
              <a:solidFill>
                <a:srgbClr val="002060"/>
              </a:solidFill>
            </a:endParaRPr>
          </a:p>
          <a:p>
            <a:pPr>
              <a:spcBef>
                <a:spcPts val="800"/>
              </a:spcBef>
              <a:buClr>
                <a:schemeClr val="accent3"/>
              </a:buClr>
            </a:pPr>
            <a:endParaRPr lang="lv-LV" sz="1400" dirty="0" smtClean="0">
              <a:solidFill>
                <a:srgbClr val="002060"/>
              </a:solidFill>
            </a:endParaRPr>
          </a:p>
          <a:p>
            <a:pPr>
              <a:spcBef>
                <a:spcPts val="800"/>
              </a:spcBef>
              <a:buClr>
                <a:schemeClr val="accent3"/>
              </a:buClr>
            </a:pPr>
            <a:endParaRPr lang="lv-LV" sz="1400" dirty="0">
              <a:solidFill>
                <a:srgbClr val="002060"/>
              </a:solidFill>
            </a:endParaRPr>
          </a:p>
          <a:p>
            <a:pPr>
              <a:spcBef>
                <a:spcPts val="800"/>
              </a:spcBef>
              <a:buClr>
                <a:schemeClr val="accent3"/>
              </a:buClr>
            </a:pPr>
            <a:endParaRPr lang="lv-LV" sz="1400" dirty="0" smtClean="0">
              <a:solidFill>
                <a:srgbClr val="002060"/>
              </a:solidFill>
            </a:endParaRPr>
          </a:p>
          <a:p>
            <a:pPr>
              <a:spcBef>
                <a:spcPts val="800"/>
              </a:spcBef>
              <a:buClr>
                <a:schemeClr val="accent3"/>
              </a:buClr>
            </a:pPr>
            <a:endParaRPr lang="lv-LV" sz="1400" dirty="0" smtClean="0">
              <a:solidFill>
                <a:srgbClr val="002060"/>
              </a:solidFill>
            </a:endParaRPr>
          </a:p>
          <a:p>
            <a:pPr>
              <a:spcBef>
                <a:spcPts val="800"/>
              </a:spcBef>
              <a:buClr>
                <a:schemeClr val="accent3"/>
              </a:buClr>
            </a:pPr>
            <a:endParaRPr lang="lv-LV" sz="1400" dirty="0">
              <a:solidFill>
                <a:srgbClr val="002060"/>
              </a:solidFill>
            </a:endParaRPr>
          </a:p>
          <a:p>
            <a:pPr>
              <a:spcBef>
                <a:spcPts val="800"/>
              </a:spcBef>
              <a:buClr>
                <a:schemeClr val="accent3"/>
              </a:buClr>
            </a:pPr>
            <a:endParaRPr lang="lv-LV" sz="1400" dirty="0" smtClean="0">
              <a:solidFill>
                <a:srgbClr val="002060"/>
              </a:solidFill>
            </a:endParaRPr>
          </a:p>
          <a:p>
            <a:pPr>
              <a:spcBef>
                <a:spcPts val="800"/>
              </a:spcBef>
              <a:buClr>
                <a:schemeClr val="accent3"/>
              </a:buClr>
            </a:pPr>
            <a:endParaRPr lang="lv-LV" sz="1400" dirty="0">
              <a:solidFill>
                <a:srgbClr val="002060"/>
              </a:solidFill>
            </a:endParaRPr>
          </a:p>
          <a:p>
            <a:pPr>
              <a:spcBef>
                <a:spcPts val="800"/>
              </a:spcBef>
              <a:buClr>
                <a:schemeClr val="accent3"/>
              </a:buClr>
            </a:pPr>
            <a:endParaRPr lang="lv-LV" sz="1400" dirty="0">
              <a:solidFill>
                <a:srgbClr val="002060"/>
              </a:solidFill>
            </a:endParaRPr>
          </a:p>
          <a:p>
            <a:pPr>
              <a:spcBef>
                <a:spcPts val="800"/>
              </a:spcBef>
              <a:buClr>
                <a:schemeClr val="accent3"/>
              </a:buClr>
            </a:pPr>
            <a:endParaRPr lang="lv-LV" sz="1400" dirty="0" smtClean="0">
              <a:solidFill>
                <a:srgbClr val="002060"/>
              </a:solidFill>
            </a:endParaRPr>
          </a:p>
          <a:p>
            <a:pPr>
              <a:spcBef>
                <a:spcPts val="800"/>
              </a:spcBef>
            </a:pPr>
            <a:endParaRPr lang="lv-LV" sz="1400" dirty="0" smtClean="0">
              <a:solidFill>
                <a:srgbClr val="002060"/>
              </a:solidFill>
            </a:endParaRPr>
          </a:p>
          <a:p>
            <a:pPr>
              <a:spcBef>
                <a:spcPts val="800"/>
              </a:spcBef>
            </a:pPr>
            <a:endParaRPr lang="lv-LV" sz="1400" dirty="0" smtClean="0">
              <a:solidFill>
                <a:srgbClr val="002060"/>
              </a:solidFill>
            </a:endParaRPr>
          </a:p>
          <a:p>
            <a:pPr>
              <a:spcBef>
                <a:spcPts val="800"/>
              </a:spcBef>
            </a:pPr>
            <a:endParaRPr lang="lv-LV" sz="1400" dirty="0">
              <a:solidFill>
                <a:srgbClr val="002060"/>
              </a:solidFill>
            </a:endParaRPr>
          </a:p>
          <a:p>
            <a:pPr>
              <a:spcBef>
                <a:spcPts val="800"/>
              </a:spcBef>
            </a:pPr>
            <a:endParaRPr lang="lv-LV" sz="1400" dirty="0" smtClean="0">
              <a:solidFill>
                <a:srgbClr val="002060"/>
              </a:solidFill>
            </a:endParaRPr>
          </a:p>
          <a:p>
            <a:pPr>
              <a:spcBef>
                <a:spcPts val="800"/>
              </a:spcBef>
            </a:pPr>
            <a:endParaRPr lang="lv-LV" sz="1400" dirty="0">
              <a:solidFill>
                <a:srgbClr val="002060"/>
              </a:solidFill>
            </a:endParaRPr>
          </a:p>
          <a:p>
            <a:pPr>
              <a:spcBef>
                <a:spcPts val="800"/>
              </a:spcBef>
            </a:pPr>
            <a:endParaRPr lang="lv-LV" sz="1400" dirty="0" smtClean="0">
              <a:solidFill>
                <a:srgbClr val="002060"/>
              </a:solidFill>
            </a:endParaRPr>
          </a:p>
          <a:p>
            <a:pPr>
              <a:spcBef>
                <a:spcPts val="800"/>
              </a:spcBef>
            </a:pPr>
            <a:endParaRPr lang="lv-LV" sz="1400" dirty="0">
              <a:solidFill>
                <a:srgbClr val="002060"/>
              </a:solidFill>
            </a:endParaRPr>
          </a:p>
        </p:txBody>
      </p:sp>
      <p:pic>
        <p:nvPicPr>
          <p:cNvPr id="13"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89649" y="1317269"/>
            <a:ext cx="4146292" cy="59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3008" y="2620460"/>
            <a:ext cx="3453171" cy="3201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6021287"/>
            <a:ext cx="8892986" cy="73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3"/>
          </p:nvPr>
        </p:nvSpPr>
        <p:spPr>
          <a:xfrm>
            <a:off x="8534400" y="6324600"/>
            <a:ext cx="358080"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C42D975-9849-4D30-AD29-8FD211EBD203}" type="slidenum">
              <a:rPr kumimoji="0" lang="lv-LV" sz="1000" b="0" i="0" u="none" strike="noStrike" kern="1200" cap="none" spc="0" normalizeH="0" baseline="0" noProof="0" smtClean="0">
                <a:ln>
                  <a:noFill/>
                </a:ln>
                <a:solidFill>
                  <a:srgbClr val="898989"/>
                </a:solidFill>
                <a:effectLst/>
                <a:uLnTx/>
                <a:uFillTx/>
                <a:latin typeface="Verdana"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11</a:t>
            </a:fld>
            <a:endParaRPr kumimoji="0" lang="lv-LV" sz="1000" b="0" i="0" u="none" strike="noStrike" kern="1200" cap="none" spc="0" normalizeH="0" baseline="0" noProof="0" dirty="0">
              <a:ln>
                <a:noFill/>
              </a:ln>
              <a:solidFill>
                <a:srgbClr val="898989"/>
              </a:solidFill>
              <a:effectLst/>
              <a:uLnTx/>
              <a:uFillTx/>
              <a:latin typeface="Verdana" pitchFamily="34" charset="0"/>
              <a:ea typeface="+mn-ea"/>
              <a:cs typeface="Arial" panose="020B0604020202020204" pitchFamily="34" charset="0"/>
            </a:endParaRPr>
          </a:p>
        </p:txBody>
      </p:sp>
    </p:spTree>
    <p:extLst>
      <p:ext uri="{BB962C8B-B14F-4D97-AF65-F5344CB8AC3E}">
        <p14:creationId xmlns:p14="http://schemas.microsoft.com/office/powerpoint/2010/main" val="64958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6" presetClass="entr" presetSubtype="2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1000"/>
                                        <p:tgtEl>
                                          <p:spTgt spid="13"/>
                                        </p:tgtEl>
                                      </p:cBhvr>
                                    </p:animEffect>
                                  </p:childTnLst>
                                </p:cTn>
                              </p:par>
                            </p:childTnLst>
                          </p:cTn>
                        </p:par>
                        <p:par>
                          <p:cTn id="39" fill="hold">
                            <p:stCondLst>
                              <p:cond delay="2000"/>
                            </p:stCondLst>
                            <p:childTnLst>
                              <p:par>
                                <p:cTn id="40" presetID="16" presetClass="entr" presetSubtype="21" fill="hold" nodeType="after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barn(inVertical)">
                                      <p:cBhvr>
                                        <p:cTn id="42" dur="1000"/>
                                        <p:tgtEl>
                                          <p:spTgt spid="1027"/>
                                        </p:tgtEl>
                                      </p:cBhvr>
                                    </p:animEffect>
                                  </p:childTnLst>
                                </p:cTn>
                              </p:par>
                            </p:childTnLst>
                          </p:cTn>
                        </p:par>
                        <p:par>
                          <p:cTn id="43" fill="hold">
                            <p:stCondLst>
                              <p:cond delay="3000"/>
                            </p:stCondLst>
                            <p:childTnLst>
                              <p:par>
                                <p:cTn id="44" presetID="16" presetClass="entr" presetSubtype="21" fill="hold" nodeType="after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barn(inVertical)">
                                      <p:cBhvr>
                                        <p:cTn id="46" dur="1000"/>
                                        <p:tgtEl>
                                          <p:spTgt spid="1028"/>
                                        </p:tgtEl>
                                      </p:cBhvr>
                                    </p:animEffect>
                                  </p:childTnLst>
                                </p:cTn>
                              </p:par>
                            </p:childTnLst>
                          </p:cTn>
                        </p:par>
                        <p:par>
                          <p:cTn id="47" fill="hold">
                            <p:stCondLst>
                              <p:cond delay="4000"/>
                            </p:stCondLst>
                            <p:childTnLst>
                              <p:par>
                                <p:cTn id="48" presetID="16" presetClass="entr" presetSubtype="21" fill="hold" nodeType="afterEffect">
                                  <p:stCondLst>
                                    <p:cond delay="0"/>
                                  </p:stCondLst>
                                  <p:childTnLst>
                                    <p:set>
                                      <p:cBhvr>
                                        <p:cTn id="49" dur="1" fill="hold">
                                          <p:stCondLst>
                                            <p:cond delay="0"/>
                                          </p:stCondLst>
                                        </p:cTn>
                                        <p:tgtEl>
                                          <p:spTgt spid="1029"/>
                                        </p:tgtEl>
                                        <p:attrNameLst>
                                          <p:attrName>style.visibility</p:attrName>
                                        </p:attrNameLst>
                                      </p:cBhvr>
                                      <p:to>
                                        <p:strVal val="visible"/>
                                      </p:to>
                                    </p:set>
                                    <p:animEffect transition="in" filter="barn(inVertical)">
                                      <p:cBhvr>
                                        <p:cTn id="50"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520" y="4589338"/>
            <a:ext cx="8795218" cy="196977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Automātiski iestatīts nodokļu konts </a:t>
            </a:r>
          </a:p>
          <a:p>
            <a:pPr marL="342900" marR="0" lvl="0" indent="-34290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Aktuālā maksājuma summa, ar iespēju to koriģēt un iespēju maksāt visu vai daļu no summas</a:t>
            </a:r>
          </a:p>
          <a:p>
            <a:pPr marL="342900" marR="0" lvl="0" indent="-34290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
              <a:tabLst/>
              <a:defRPr/>
            </a:pP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Ir pieejama maksājuma vēsture ar visu veikto maksājumu apkopojumu</a:t>
            </a:r>
          </a:p>
          <a:p>
            <a:pPr marL="0" marR="0" lvl="0" indent="0" algn="l" defTabSz="914400" rtl="0" eaLnBrk="1" fontAlgn="auto" latinLnBrk="0" hangingPunct="1">
              <a:lnSpc>
                <a:spcPct val="100000"/>
              </a:lnSpc>
              <a:spcBef>
                <a:spcPts val="0"/>
              </a:spcBef>
              <a:spcAft>
                <a:spcPts val="0"/>
              </a:spcAft>
              <a:buClr>
                <a:srgbClr val="9BBB59"/>
              </a:buClr>
              <a:buSzTx/>
              <a:buFontTx/>
              <a:buNone/>
              <a:tabLst/>
              <a:defRPr/>
            </a:pPr>
            <a:r>
              <a:rPr kumimoji="0" lang="lv-LV" sz="1600" b="0" i="0" u="sng"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342900" marR="0" lvl="0" indent="-34290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
              <a:tabLst/>
              <a:defRPr/>
            </a:pP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Vidēji tiek veikti </a:t>
            </a:r>
            <a:r>
              <a:rPr kumimoji="0" lang="lv-LV" sz="16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209</a:t>
            </a: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maksājumi dienā</a:t>
            </a:r>
          </a:p>
          <a:p>
            <a:pPr marL="342900" lvl="0" indent="-342900" defTabSz="914400" fontAlgn="auto">
              <a:spcBef>
                <a:spcPts val="600"/>
              </a:spcBef>
              <a:spcAft>
                <a:spcPts val="0"/>
              </a:spcAft>
              <a:buClr>
                <a:srgbClr val="002060"/>
              </a:buClr>
              <a:buFont typeface="Wingdings" panose="05000000000000000000" pitchFamily="2" charset="2"/>
              <a:buChar char="§"/>
              <a:defRPr/>
            </a:pP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Kopš ieviešanas veikti </a:t>
            </a:r>
            <a:r>
              <a:rPr lang="lv-LV"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17 345</a:t>
            </a:r>
            <a:r>
              <a:rPr kumimoji="0" lang="lv-LV" sz="16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individuāli maksājumi </a:t>
            </a:r>
            <a:r>
              <a:rPr lang="lv-LV"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14 585 426 </a:t>
            </a:r>
            <a:r>
              <a:rPr lang="lv-LV" sz="1600" b="1" dirty="0">
                <a:solidFill>
                  <a:srgbClr val="002060"/>
                </a:solidFill>
                <a:latin typeface="Verdana" panose="020B0604030504040204" pitchFamily="34" charset="0"/>
                <a:ea typeface="Verdana" panose="020B0604030504040204" pitchFamily="34" charset="0"/>
                <a:cs typeface="Verdana" panose="020B0604030504040204" pitchFamily="34" charset="0"/>
              </a:rPr>
              <a:t>EUR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apmērā</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1" y="1484784"/>
            <a:ext cx="8867227" cy="286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76973" y="964178"/>
            <a:ext cx="6635857"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6616" y="2852013"/>
            <a:ext cx="3610641" cy="204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33970" y="73706"/>
            <a:ext cx="6758510"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2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EDS attīstība </a:t>
            </a:r>
            <a:r>
              <a:rPr kumimoji="0" lang="lv-LV" sz="22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(5)</a:t>
            </a:r>
            <a:endParaRPr kumimoji="0" lang="lv-LV" sz="2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2016.gada martā ieviestais jauninājums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nodokļu nomaksai tiešsaistē EDS</a:t>
            </a:r>
          </a:p>
        </p:txBody>
      </p:sp>
      <p:sp>
        <p:nvSpPr>
          <p:cNvPr id="3" name="Slide Number Placeholder 2"/>
          <p:cNvSpPr>
            <a:spLocks noGrp="1"/>
          </p:cNvSpPr>
          <p:nvPr>
            <p:ph type="sldNum" sz="quarter" idx="13"/>
          </p:nvPr>
        </p:nvSpPr>
        <p:spPr>
          <a:xfrm>
            <a:off x="8534400" y="6367132"/>
            <a:ext cx="358080"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1E57E1E-CCD9-4F03-9564-B101E3709A13}" type="slidenum">
              <a:rPr kumimoji="0" lang="lv-LV" sz="1000" b="0" i="0" u="none" strike="noStrike" kern="1200" cap="none" spc="0" normalizeH="0" baseline="0" noProof="0"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lv-LV" sz="1000" b="0" i="0" u="none" strike="noStrike" kern="120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131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337"/>
          <a:stretch/>
        </p:blipFill>
        <p:spPr bwMode="auto">
          <a:xfrm>
            <a:off x="901456" y="3377523"/>
            <a:ext cx="6334125" cy="1325446"/>
          </a:xfrm>
          <a:prstGeom prst="rect">
            <a:avLst/>
          </a:prstGeom>
          <a:ln>
            <a:noFill/>
          </a:ln>
          <a:effectLst>
            <a:outerShdw blurRad="292100" dist="139700" dir="2700000" algn="tl" rotWithShape="0">
              <a:srgbClr val="333333">
                <a:alpha val="65000"/>
              </a:srgbClr>
            </a:outerShdw>
          </a:effectLst>
          <a:extLst/>
        </p:spPr>
        <p:style>
          <a:lnRef idx="0">
            <a:scrgbClr r="0" g="0" b="0"/>
          </a:lnRef>
          <a:fillRef idx="0">
            <a:scrgbClr r="0" g="0" b="0"/>
          </a:fillRef>
          <a:effectRef idx="0">
            <a:scrgbClr r="0" g="0" b="0"/>
          </a:effectRef>
          <a:fontRef idx="minor">
            <a:schemeClr val="lt1"/>
          </a:fontRef>
        </p:style>
      </p:pic>
      <p:sp>
        <p:nvSpPr>
          <p:cNvPr id="8" name="Title 7"/>
          <p:cNvSpPr>
            <a:spLocks noGrp="1"/>
          </p:cNvSpPr>
          <p:nvPr>
            <p:ph type="title"/>
          </p:nvPr>
        </p:nvSpPr>
        <p:spPr>
          <a:xfrm>
            <a:off x="1196351" y="160916"/>
            <a:ext cx="7745629" cy="724946"/>
          </a:xfrm>
        </p:spPr>
        <p:txBody>
          <a:bodyPr>
            <a:noAutofit/>
          </a:bodyPr>
          <a:lstStyle/>
          <a:p>
            <a:pPr algn="r"/>
            <a:r>
              <a:rPr lang="lv-LV" sz="2200" dirty="0" smtClean="0">
                <a:solidFill>
                  <a:srgbClr val="002060"/>
                </a:solidFill>
              </a:rPr>
              <a:t>EDS attīstība (6)</a:t>
            </a:r>
            <a:br>
              <a:rPr lang="lv-LV" sz="2200" dirty="0" smtClean="0">
                <a:solidFill>
                  <a:srgbClr val="002060"/>
                </a:solidFill>
              </a:rPr>
            </a:br>
            <a:r>
              <a:rPr lang="lv-LV" sz="2200" dirty="0" smtClean="0">
                <a:solidFill>
                  <a:srgbClr val="002060"/>
                </a:solidFill>
              </a:rPr>
              <a:t/>
            </a:r>
            <a:br>
              <a:rPr lang="lv-LV" sz="2200" dirty="0" smtClean="0">
                <a:solidFill>
                  <a:srgbClr val="002060"/>
                </a:solidFill>
              </a:rPr>
            </a:br>
            <a:r>
              <a:rPr lang="lv-LV" sz="2200" dirty="0" smtClean="0">
                <a:solidFill>
                  <a:srgbClr val="002060"/>
                </a:solidFill>
              </a:rPr>
              <a:t> </a:t>
            </a:r>
            <a:r>
              <a:rPr lang="lv-LV" sz="2000" dirty="0" smtClean="0">
                <a:solidFill>
                  <a:srgbClr val="0070C0"/>
                </a:solidFill>
              </a:rPr>
              <a:t>2015. gada augusta jauninājums «Izziņas»</a:t>
            </a:r>
            <a:endParaRPr lang="lv-LV" sz="2000" dirty="0">
              <a:solidFill>
                <a:srgbClr val="0070C0"/>
              </a:solidFill>
            </a:endParaRPr>
          </a:p>
        </p:txBody>
      </p:sp>
      <p:sp>
        <p:nvSpPr>
          <p:cNvPr id="9" name="Content Placeholder 8"/>
          <p:cNvSpPr>
            <a:spLocks noGrp="1"/>
          </p:cNvSpPr>
          <p:nvPr>
            <p:ph idx="1"/>
          </p:nvPr>
        </p:nvSpPr>
        <p:spPr>
          <a:xfrm>
            <a:off x="467833" y="1484785"/>
            <a:ext cx="8218967" cy="2045224"/>
          </a:xfrm>
        </p:spPr>
        <p:txBody>
          <a:bodyPr>
            <a:normAutofit/>
          </a:bodyPr>
          <a:lstStyle/>
          <a:p>
            <a:pPr>
              <a:buClr>
                <a:schemeClr val="accent3"/>
              </a:buClr>
            </a:pPr>
            <a:r>
              <a:rPr lang="lv-LV" sz="1800" dirty="0" smtClean="0">
                <a:solidFill>
                  <a:srgbClr val="002060"/>
                </a:solidFill>
              </a:rPr>
              <a:t>EDS piedāvā saņemt šādas izziņas:</a:t>
            </a:r>
          </a:p>
          <a:p>
            <a:pPr marL="569913" indent="-285750">
              <a:buClr>
                <a:srgbClr val="002060"/>
              </a:buClr>
              <a:buFont typeface="Wingdings" panose="05000000000000000000" pitchFamily="2" charset="2"/>
              <a:buChar char="ü"/>
            </a:pPr>
            <a:r>
              <a:rPr lang="lv-LV" sz="1400" dirty="0" smtClean="0">
                <a:solidFill>
                  <a:srgbClr val="0070C0"/>
                </a:solidFill>
              </a:rPr>
              <a:t>Izziņa </a:t>
            </a:r>
            <a:r>
              <a:rPr lang="lv-LV" sz="1400" dirty="0">
                <a:solidFill>
                  <a:srgbClr val="0070C0"/>
                </a:solidFill>
              </a:rPr>
              <a:t>par nodokļu parādu</a:t>
            </a:r>
          </a:p>
          <a:p>
            <a:pPr marL="569913" indent="-285750">
              <a:buClr>
                <a:srgbClr val="002060"/>
              </a:buClr>
              <a:buFont typeface="Wingdings" panose="05000000000000000000" pitchFamily="2" charset="2"/>
              <a:buChar char="ü"/>
            </a:pPr>
            <a:r>
              <a:rPr lang="lv-LV" sz="1400" dirty="0">
                <a:solidFill>
                  <a:srgbClr val="0070C0"/>
                </a:solidFill>
              </a:rPr>
              <a:t>Izziņa par vidējo stundas tarifa </a:t>
            </a:r>
            <a:r>
              <a:rPr lang="lv-LV" sz="1400" dirty="0" smtClean="0">
                <a:solidFill>
                  <a:srgbClr val="0070C0"/>
                </a:solidFill>
              </a:rPr>
              <a:t>likmi</a:t>
            </a:r>
          </a:p>
          <a:p>
            <a:pPr marL="342900" indent="-342900">
              <a:buClr>
                <a:schemeClr val="accent3"/>
              </a:buClr>
              <a:buFont typeface="Wingdings" panose="05000000000000000000" pitchFamily="2" charset="2"/>
              <a:buChar char="q"/>
            </a:pPr>
            <a:endParaRPr lang="lv-LV" sz="500" dirty="0">
              <a:solidFill>
                <a:srgbClr val="002060"/>
              </a:solidFill>
            </a:endParaRPr>
          </a:p>
          <a:p>
            <a:pPr marL="342900" indent="-342900">
              <a:buClr>
                <a:srgbClr val="002060"/>
              </a:buClr>
              <a:buFont typeface="Wingdings" panose="05000000000000000000" pitchFamily="2" charset="2"/>
              <a:buChar char="§"/>
            </a:pPr>
            <a:r>
              <a:rPr lang="lv-LV" sz="1800" dirty="0" smtClean="0">
                <a:solidFill>
                  <a:srgbClr val="002060"/>
                </a:solidFill>
              </a:rPr>
              <a:t>NM pats izvēlas, uz kuru datumu saņemt izziņu</a:t>
            </a:r>
          </a:p>
          <a:p>
            <a:pPr marL="342900" indent="-342900">
              <a:buClr>
                <a:srgbClr val="002060"/>
              </a:buClr>
              <a:buFont typeface="Wingdings" panose="05000000000000000000" pitchFamily="2" charset="2"/>
              <a:buChar char="§"/>
            </a:pPr>
            <a:r>
              <a:rPr lang="lv-LV" sz="1800" dirty="0" smtClean="0">
                <a:solidFill>
                  <a:srgbClr val="002060"/>
                </a:solidFill>
              </a:rPr>
              <a:t>Izziņas autentiskumu var pārbaudīt trešā persona, kura nav EDS lietotājs</a:t>
            </a:r>
            <a:endParaRPr lang="lv-LV" dirty="0" smtClean="0">
              <a:solidFill>
                <a:srgbClr val="002060"/>
              </a:solidFill>
            </a:endParaRPr>
          </a:p>
        </p:txBody>
      </p:sp>
      <p:sp>
        <p:nvSpPr>
          <p:cNvPr id="12" name="Rectangle 11"/>
          <p:cNvSpPr/>
          <p:nvPr/>
        </p:nvSpPr>
        <p:spPr>
          <a:xfrm>
            <a:off x="467832" y="4727856"/>
            <a:ext cx="8218967"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1" i="0" u="sng"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2017.gadā </a:t>
            </a:r>
            <a:r>
              <a:rPr kumimoji="0" lang="lv-LV" sz="1600" b="1" i="0" u="sng"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p</a:t>
            </a:r>
            <a:r>
              <a:rPr kumimoji="0" lang="lv-LV" sz="1600" b="1" i="0" u="sng"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lānots</a:t>
            </a:r>
            <a:r>
              <a:rPr kumimoji="0" lang="lv-LV" sz="16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papildināt ar izziņām par:</a:t>
            </a:r>
          </a:p>
          <a:p>
            <a:pPr marL="382587" marR="0" lvl="0" indent="-285750" algn="l" defTabSz="914400" rtl="0" eaLnBrk="1" fontAlgn="auto" latinLnBrk="0" hangingPunct="1">
              <a:lnSpc>
                <a:spcPct val="100000"/>
              </a:lnSpc>
              <a:spcBef>
                <a:spcPts val="0"/>
              </a:spcBef>
              <a:spcAft>
                <a:spcPts val="0"/>
              </a:spcAft>
              <a:buClr>
                <a:srgbClr val="002060"/>
              </a:buClr>
              <a:buSzTx/>
              <a:buFont typeface="Verdana" panose="020B0604030504040204" pitchFamily="34" charset="0"/>
              <a:buChar char="–"/>
              <a:tabLst/>
              <a:defRPr/>
            </a:pP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Stāšanos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nodokļu maksātāju uzskaitē un nodokļu </a:t>
            </a: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nomaksu</a:t>
            </a:r>
            <a:endPar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82587" marR="0" lvl="0" indent="-285750" algn="l" defTabSz="914400" rtl="0" eaLnBrk="1" fontAlgn="auto" latinLnBrk="0" hangingPunct="1">
              <a:lnSpc>
                <a:spcPct val="100000"/>
              </a:lnSpc>
              <a:spcBef>
                <a:spcPts val="0"/>
              </a:spcBef>
              <a:spcAft>
                <a:spcPts val="0"/>
              </a:spcAft>
              <a:buClr>
                <a:srgbClr val="002060"/>
              </a:buClr>
              <a:buSzTx/>
              <a:buFont typeface="Verdana" panose="020B0604030504040204" pitchFamily="34" charset="0"/>
              <a:buChar char="–"/>
              <a:tabLst/>
              <a:defRPr/>
            </a:pP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To, ka persona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nav ar PVN apliekama </a:t>
            </a: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persona</a:t>
            </a:r>
            <a:endPar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82587" marR="0" lvl="0" indent="-285750" algn="l" defTabSz="914400" rtl="0" eaLnBrk="1" fontAlgn="auto" latinLnBrk="0" hangingPunct="1">
              <a:lnSpc>
                <a:spcPct val="100000"/>
              </a:lnSpc>
              <a:spcBef>
                <a:spcPts val="0"/>
              </a:spcBef>
              <a:spcAft>
                <a:spcPts val="0"/>
              </a:spcAft>
              <a:buClr>
                <a:srgbClr val="002060"/>
              </a:buClr>
              <a:buSzTx/>
              <a:buFont typeface="Verdana" panose="020B0604030504040204" pitchFamily="34" charset="0"/>
              <a:buChar char="–"/>
              <a:tabLst/>
              <a:defRPr/>
            </a:pP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V</a:t>
            </a: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idējām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darba </a:t>
            </a: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algām</a:t>
            </a:r>
            <a:endPar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82587" marR="0" lvl="0" indent="-285750" algn="l" defTabSz="914400" rtl="0" eaLnBrk="1" fontAlgn="auto" latinLnBrk="0" hangingPunct="1">
              <a:lnSpc>
                <a:spcPct val="100000"/>
              </a:lnSpc>
              <a:spcBef>
                <a:spcPts val="0"/>
              </a:spcBef>
              <a:spcAft>
                <a:spcPts val="0"/>
              </a:spcAft>
              <a:buClr>
                <a:srgbClr val="002060"/>
              </a:buClr>
              <a:buSzTx/>
              <a:buFont typeface="Verdana" panose="020B0604030504040204" pitchFamily="34" charset="0"/>
              <a:buChar char="–"/>
              <a:tabLst/>
              <a:defRPr/>
            </a:pP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Vidējām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valsts sociālās apdrošināšanas obligātajām iemaksām un darbinieku </a:t>
            </a: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skaitu</a:t>
            </a:r>
            <a:endPar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82587" marR="0" lvl="0" indent="-285750" algn="l" defTabSz="914400" rtl="0" eaLnBrk="1" fontAlgn="auto" latinLnBrk="0" hangingPunct="1">
              <a:lnSpc>
                <a:spcPct val="100000"/>
              </a:lnSpc>
              <a:spcBef>
                <a:spcPts val="0"/>
              </a:spcBef>
              <a:spcAft>
                <a:spcPts val="0"/>
              </a:spcAft>
              <a:buClr>
                <a:srgbClr val="002060"/>
              </a:buClr>
              <a:buSzTx/>
              <a:buFont typeface="Verdana" panose="020B0604030504040204" pitchFamily="34" charset="0"/>
              <a:buChar char="–"/>
              <a:tabLst/>
              <a:defRPr/>
            </a:pP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Nereģistrētu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saimniecisko </a:t>
            </a: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darbību</a:t>
            </a:r>
            <a:endPar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82587" marR="0" lvl="0" indent="-285750" algn="l" defTabSz="914400" rtl="0" eaLnBrk="1" fontAlgn="auto" latinLnBrk="0" hangingPunct="1">
              <a:lnSpc>
                <a:spcPct val="100000"/>
              </a:lnSpc>
              <a:spcBef>
                <a:spcPts val="0"/>
              </a:spcBef>
              <a:spcAft>
                <a:spcPts val="0"/>
              </a:spcAft>
              <a:buClr>
                <a:srgbClr val="002060"/>
              </a:buClr>
              <a:buSzTx/>
              <a:buFont typeface="Verdana" panose="020B0604030504040204" pitchFamily="34" charset="0"/>
              <a:buChar char="–"/>
              <a:tabLst/>
              <a:defRPr/>
            </a:pPr>
            <a:r>
              <a:rPr kumimoji="0" lang="lv-LV" sz="16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Fiziskās </a:t>
            </a:r>
            <a:r>
              <a:rPr kumimoji="0" lang="lv-LV"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personas ienākumiem</a:t>
            </a:r>
          </a:p>
        </p:txBody>
      </p:sp>
      <p:sp>
        <p:nvSpPr>
          <p:cNvPr id="2" name="Slide Number Placeholder 1"/>
          <p:cNvSpPr>
            <a:spLocks noGrp="1"/>
          </p:cNvSpPr>
          <p:nvPr>
            <p:ph type="sldNum" sz="quarter" idx="13"/>
          </p:nvPr>
        </p:nvSpPr>
        <p:spPr>
          <a:xfrm>
            <a:off x="8534399" y="6324600"/>
            <a:ext cx="407581"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C42D975-9849-4D30-AD29-8FD211EBD203}" type="slidenum">
              <a:rPr kumimoji="0" lang="lv-LV" sz="1000" b="0" i="0" u="none" strike="noStrike" kern="1200" cap="none" spc="0" normalizeH="0" baseline="0" noProof="0" smtClean="0">
                <a:ln>
                  <a:noFill/>
                </a:ln>
                <a:solidFill>
                  <a:srgbClr val="898989"/>
                </a:solidFill>
                <a:effectLst/>
                <a:uLnTx/>
                <a:uFillTx/>
                <a:latin typeface="Verdana"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13</a:t>
            </a:fld>
            <a:endParaRPr kumimoji="0" lang="lv-LV" sz="1000" b="0" i="0" u="none" strike="noStrike" kern="1200" cap="none" spc="0" normalizeH="0" baseline="0" noProof="0">
              <a:ln>
                <a:noFill/>
              </a:ln>
              <a:solidFill>
                <a:srgbClr val="898989"/>
              </a:solidFill>
              <a:effectLst/>
              <a:uLnTx/>
              <a:uFillTx/>
              <a:latin typeface="Verdana" pitchFamily="34" charset="0"/>
              <a:ea typeface="+mn-ea"/>
              <a:cs typeface="Arial" panose="020B0604020202020204" pitchFamily="34" charset="0"/>
            </a:endParaRPr>
          </a:p>
        </p:txBody>
      </p:sp>
    </p:spTree>
    <p:extLst>
      <p:ext uri="{BB962C8B-B14F-4D97-AF65-F5344CB8AC3E}">
        <p14:creationId xmlns:p14="http://schemas.microsoft.com/office/powerpoint/2010/main" val="3589377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416" y="43394"/>
            <a:ext cx="7822276" cy="1036642"/>
          </a:xfrm>
        </p:spPr>
        <p:txBody>
          <a:bodyPr>
            <a:normAutofit fontScale="90000"/>
          </a:bodyPr>
          <a:lstStyle/>
          <a:p>
            <a:pPr algn="r"/>
            <a:r>
              <a:rPr lang="lv-LV" dirty="0" smtClean="0">
                <a:solidFill>
                  <a:srgbClr val="002060"/>
                </a:solidFill>
              </a:rPr>
              <a:t>EDS attīstība (7)</a:t>
            </a:r>
            <a:br>
              <a:rPr lang="lv-LV" dirty="0" smtClean="0">
                <a:solidFill>
                  <a:srgbClr val="002060"/>
                </a:solidFill>
              </a:rPr>
            </a:br>
            <a:r>
              <a:rPr lang="lv-LV" sz="2200" dirty="0" smtClean="0">
                <a:solidFill>
                  <a:srgbClr val="0070C0"/>
                </a:solidFill>
              </a:rPr>
              <a:t>Jauninājums 2016.gada maijā</a:t>
            </a:r>
            <a:br>
              <a:rPr lang="lv-LV" sz="2200" dirty="0" smtClean="0">
                <a:solidFill>
                  <a:srgbClr val="0070C0"/>
                </a:solidFill>
              </a:rPr>
            </a:br>
            <a:r>
              <a:rPr lang="lv-LV" sz="2200" dirty="0" smtClean="0">
                <a:solidFill>
                  <a:srgbClr val="0070C0"/>
                </a:solidFill>
              </a:rPr>
              <a:t>mobilā aplikācija «Attaisnotie izdevumi»</a:t>
            </a:r>
            <a:endParaRPr lang="lv-LV" sz="2200" dirty="0">
              <a:solidFill>
                <a:srgbClr val="0070C0"/>
              </a:solidFill>
            </a:endParaRPr>
          </a:p>
        </p:txBody>
      </p:sp>
      <p:sp>
        <p:nvSpPr>
          <p:cNvPr id="3" name="Content Placeholder 2"/>
          <p:cNvSpPr>
            <a:spLocks noGrp="1"/>
          </p:cNvSpPr>
          <p:nvPr>
            <p:ph idx="1"/>
          </p:nvPr>
        </p:nvSpPr>
        <p:spPr>
          <a:xfrm>
            <a:off x="251520" y="1499860"/>
            <a:ext cx="3744416" cy="4569381"/>
          </a:xfrm>
        </p:spPr>
        <p:txBody>
          <a:bodyPr>
            <a:noAutofit/>
          </a:bodyPr>
          <a:lstStyle/>
          <a:p>
            <a:pPr marL="342900" indent="-342900">
              <a:buClr>
                <a:srgbClr val="002060"/>
              </a:buClr>
              <a:buFont typeface="Wingdings" panose="05000000000000000000" pitchFamily="2" charset="2"/>
              <a:buChar char="§"/>
            </a:pPr>
            <a:r>
              <a:rPr lang="lv-LV" sz="1800" dirty="0" smtClean="0">
                <a:solidFill>
                  <a:srgbClr val="002060"/>
                </a:solidFill>
              </a:rPr>
              <a:t>Nodrošina attaisnoto izdevumu kvīšu uzglabāšanu un iesniegšanu </a:t>
            </a:r>
            <a:r>
              <a:rPr lang="lv-LV" sz="1800" i="1" dirty="0" smtClean="0">
                <a:solidFill>
                  <a:srgbClr val="002060"/>
                </a:solidFill>
              </a:rPr>
              <a:t>visa gada garumā</a:t>
            </a:r>
            <a:r>
              <a:rPr lang="lv-LV" sz="1800" dirty="0" smtClean="0">
                <a:solidFill>
                  <a:srgbClr val="002060"/>
                </a:solidFill>
              </a:rPr>
              <a:t> tiešsaistē</a:t>
            </a:r>
          </a:p>
          <a:p>
            <a:pPr marL="342900" indent="-342900">
              <a:buClr>
                <a:srgbClr val="002060"/>
              </a:buClr>
              <a:buFont typeface="Wingdings" panose="05000000000000000000" pitchFamily="2" charset="2"/>
              <a:buChar char="§"/>
            </a:pPr>
            <a:r>
              <a:rPr lang="lv-LV" sz="1800" dirty="0" smtClean="0">
                <a:solidFill>
                  <a:srgbClr val="002060"/>
                </a:solidFill>
              </a:rPr>
              <a:t>Ielogošanās ar VID piešķirto ID un paroli</a:t>
            </a:r>
          </a:p>
          <a:p>
            <a:pPr marL="342900" indent="-342900">
              <a:buClr>
                <a:srgbClr val="002060"/>
              </a:buClr>
              <a:buFont typeface="Wingdings" panose="05000000000000000000" pitchFamily="2" charset="2"/>
              <a:buChar char="§"/>
            </a:pPr>
            <a:r>
              <a:rPr lang="lv-LV" sz="1800" dirty="0" smtClean="0">
                <a:solidFill>
                  <a:srgbClr val="002060"/>
                </a:solidFill>
              </a:rPr>
              <a:t>Lietotāja EDS profilā pieejamo QR kodu</a:t>
            </a:r>
          </a:p>
          <a:p>
            <a:pPr>
              <a:buClr>
                <a:schemeClr val="accent3"/>
              </a:buClr>
            </a:pPr>
            <a:endParaRPr lang="lv-LV" sz="1050" dirty="0">
              <a:solidFill>
                <a:srgbClr val="002060"/>
              </a:solidFill>
            </a:endParaRPr>
          </a:p>
          <a:p>
            <a:pPr>
              <a:buClr>
                <a:srgbClr val="002060"/>
              </a:buClr>
            </a:pPr>
            <a:r>
              <a:rPr lang="lv-LV" sz="1800" dirty="0">
                <a:solidFill>
                  <a:srgbClr val="002060"/>
                </a:solidFill>
              </a:rPr>
              <a:t>Aplikācija ir pieejama uz visām populārākām platformām:</a:t>
            </a:r>
          </a:p>
          <a:p>
            <a:pPr marL="542925" indent="-285750">
              <a:buClr>
                <a:srgbClr val="002060"/>
              </a:buClr>
              <a:buFont typeface="Verdana" panose="020B0604030504040204" pitchFamily="34" charset="0"/>
              <a:buChar char="–"/>
            </a:pPr>
            <a:r>
              <a:rPr lang="lv-LV" sz="1800" i="1" dirty="0">
                <a:solidFill>
                  <a:srgbClr val="002060"/>
                </a:solidFill>
              </a:rPr>
              <a:t>IOS</a:t>
            </a:r>
          </a:p>
          <a:p>
            <a:pPr marL="542925" indent="-285750">
              <a:buClr>
                <a:srgbClr val="002060"/>
              </a:buClr>
              <a:buFont typeface="Verdana" panose="020B0604030504040204" pitchFamily="34" charset="0"/>
              <a:buChar char="–"/>
            </a:pPr>
            <a:r>
              <a:rPr lang="lv-LV" sz="1800" i="1" dirty="0" err="1">
                <a:solidFill>
                  <a:srgbClr val="002060"/>
                </a:solidFill>
              </a:rPr>
              <a:t>Android</a:t>
            </a:r>
            <a:endParaRPr lang="lv-LV" sz="1800" i="1" dirty="0">
              <a:solidFill>
                <a:srgbClr val="002060"/>
              </a:solidFill>
            </a:endParaRPr>
          </a:p>
          <a:p>
            <a:pPr marL="542925" indent="-285750">
              <a:buClr>
                <a:srgbClr val="002060"/>
              </a:buClr>
              <a:buFont typeface="Verdana" panose="020B0604030504040204" pitchFamily="34" charset="0"/>
              <a:buChar char="–"/>
            </a:pPr>
            <a:r>
              <a:rPr lang="lv-LV" sz="1800" i="1" dirty="0" smtClean="0">
                <a:solidFill>
                  <a:srgbClr val="002060"/>
                </a:solidFill>
              </a:rPr>
              <a:t>Windows</a:t>
            </a:r>
            <a:endParaRPr lang="lv-LV" sz="1800" i="1" dirty="0">
              <a:solidFill>
                <a:srgbClr val="002060"/>
              </a:solidFill>
            </a:endParaRPr>
          </a:p>
        </p:txBody>
      </p:sp>
      <p:pic>
        <p:nvPicPr>
          <p:cNvPr id="1026" name="Picture 2" descr="D:\Users\NP000213\Desktop\Aplikācija par Attaisnotiem izdevumiem\IMG_028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8701" y="1268760"/>
            <a:ext cx="2058655" cy="36616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D:\Users\NP000213\Desktop\Aplikācija par Attaisnotiem izdevumiem\IMG_028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34015">
            <a:off x="5477290" y="1424271"/>
            <a:ext cx="2124303" cy="38268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34066" y="5177893"/>
            <a:ext cx="1915769" cy="774306"/>
            <a:chOff x="135951" y="5831847"/>
            <a:chExt cx="1915769" cy="774306"/>
          </a:xfrm>
        </p:grpSpPr>
        <p:pic>
          <p:nvPicPr>
            <p:cNvPr id="2050" name="Picture 2" descr="http://logok.org/wp-content/uploads/2014/04/Apple-Logo-black.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951" y="5831847"/>
              <a:ext cx="1032870" cy="774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9/Windows_logo_-_2002%E2%80%932012_%28Black%29.svg/1165px-Windows_logo_-_2002%E2%80%932012_%28Black%29.svg.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608" y="6046843"/>
              <a:ext cx="482951" cy="4243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veboo.com/wp-content/uploads/2014/01/android_logo_black_android_logo_black_pngdigiartport.net___digiartport.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0760" y="5990579"/>
              <a:ext cx="420960" cy="48065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3"/>
          </p:nvPr>
        </p:nvSpPr>
        <p:spPr>
          <a:xfrm>
            <a:off x="8534399" y="6324600"/>
            <a:ext cx="392957"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1E57E1E-CCD9-4F03-9564-B101E3709A13}" type="slidenum">
              <a:rPr kumimoji="0" lang="lv-LV" sz="1000" b="0" i="0" u="none" strike="noStrike" kern="1200" cap="none" spc="0" normalizeH="0" baseline="0" noProof="0"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14</a:t>
            </a:fld>
            <a:endParaRPr kumimoji="0" lang="lv-LV" sz="1000" b="0" i="0" u="none" strike="noStrike" kern="1200" cap="none" spc="0" normalizeH="0" baseline="0" noProof="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D:\Users\NP000213\Desktop\Aplikācija par Attaisnotiem izdevumiem\IMG_028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252690">
            <a:off x="4052817" y="1873049"/>
            <a:ext cx="2099475" cy="373463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1027"/>
                                        </p:tgtEl>
                                      </p:cBhvr>
                                    </p:animEffect>
                                    <p:animScale>
                                      <p:cBhvr>
                                        <p:cTn id="11" dur="500" autoRev="1" fill="hold"/>
                                        <p:tgtEl>
                                          <p:spTgt spid="1027"/>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1026"/>
                                        </p:tgtEl>
                                      </p:cBhvr>
                                    </p:animEffect>
                                    <p:animScale>
                                      <p:cBhvr>
                                        <p:cTn id="15" dur="5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979712" y="308992"/>
            <a:ext cx="6768752" cy="10317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pPr algn="ctr"/>
            <a:r>
              <a:rPr lang="lv-LV" altLang="lv-LV" dirty="0" smtClean="0">
                <a:solidFill>
                  <a:schemeClr val="tx2"/>
                </a:solidFill>
                <a:effectLst>
                  <a:outerShdw blurRad="38100" dist="38100" dir="2700000" algn="tl">
                    <a:srgbClr val="000000">
                      <a:alpha val="43137"/>
                    </a:srgbClr>
                  </a:outerShdw>
                </a:effectLst>
              </a:rPr>
              <a:t>Darba nespēju lapu pārskats</a:t>
            </a:r>
            <a:endParaRPr lang="lv-LV" altLang="lv-LV"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611560" y="4293096"/>
            <a:ext cx="7488832" cy="648072"/>
          </a:xfrm>
          <a:prstGeom prst="rect">
            <a:avLst/>
          </a:prstGeom>
          <a:noFill/>
          <a:ln>
            <a:noFill/>
            <a:prstDash val="dash"/>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defPPr>
              <a:defRPr lang="lv-LV"/>
            </a:defPPr>
            <a:lvl1pPr marL="285750" indent="-285750" algn="just" defTabSz="938213" eaLnBrk="0" fontAlgn="base" hangingPunct="0">
              <a:spcBef>
                <a:spcPct val="20000"/>
              </a:spcBef>
              <a:spcAft>
                <a:spcPct val="0"/>
              </a:spcAft>
              <a:buClr>
                <a:srgbClr val="005A9E"/>
              </a:buClr>
              <a:buFont typeface="Arial" panose="020B0604020202020204" pitchFamily="34" charset="0"/>
              <a:buChar char="•"/>
              <a:defRPr sz="1400">
                <a:solidFill>
                  <a:srgbClr val="005A9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762000" indent="-292100" defTabSz="938213" eaLnBrk="0" fontAlgn="base" hangingPunct="0">
              <a:spcBef>
                <a:spcPct val="20000"/>
              </a:spcBef>
              <a:spcAft>
                <a:spcPct val="0"/>
              </a:spcAft>
              <a:buFont typeface="Arial" charset="0"/>
              <a:buChar char="–"/>
              <a:defRPr sz="2000">
                <a:latin typeface="Times New Roman" panose="02020603050405020304" pitchFamily="18" charset="0"/>
                <a:cs typeface="Times New Roman" panose="02020603050405020304" pitchFamily="18" charset="0"/>
              </a:defRPr>
            </a:lvl2pPr>
            <a:lvl3pPr marL="1173163" indent="-233363" defTabSz="938213" eaLnBrk="0" fontAlgn="base" hangingPunct="0">
              <a:spcBef>
                <a:spcPct val="20000"/>
              </a:spcBef>
              <a:spcAft>
                <a:spcPct val="0"/>
              </a:spcAft>
              <a:buFont typeface="Arial" charset="0"/>
              <a:buChar char="•"/>
              <a:defRPr sz="2000">
                <a:latin typeface="Times New Roman" panose="02020603050405020304" pitchFamily="18" charset="0"/>
                <a:cs typeface="Times New Roman" panose="02020603050405020304" pitchFamily="18" charset="0"/>
              </a:defRPr>
            </a:lvl3pPr>
            <a:lvl4pPr marL="1643063" indent="-233363" defTabSz="938213" eaLnBrk="0" fontAlgn="base" hangingPunct="0">
              <a:spcBef>
                <a:spcPct val="20000"/>
              </a:spcBef>
              <a:spcAft>
                <a:spcPct val="0"/>
              </a:spcAft>
              <a:buFont typeface="Arial" charset="0"/>
              <a:buChar char="–"/>
              <a:defRPr sz="2000">
                <a:latin typeface="Times New Roman" panose="02020603050405020304" pitchFamily="18" charset="0"/>
                <a:cs typeface="Times New Roman" panose="02020603050405020304" pitchFamily="18" charset="0"/>
              </a:defRPr>
            </a:lvl4pPr>
            <a:lvl5pPr marL="2112963" indent="-233363" defTabSz="938213" eaLnBrk="0" fontAlgn="base" hangingPunct="0">
              <a:spcBef>
                <a:spcPct val="20000"/>
              </a:spcBef>
              <a:spcAft>
                <a:spcPct val="0"/>
              </a:spcAft>
              <a:buFont typeface="Arial" charset="0"/>
              <a:buChar char="»"/>
              <a:defRPr sz="2000">
                <a:latin typeface="Times New Roman" panose="02020603050405020304" pitchFamily="18" charset="0"/>
                <a:cs typeface="Times New Roman" panose="02020603050405020304" pitchFamily="18" charset="0"/>
              </a:defRPr>
            </a:lvl5pPr>
            <a:lvl6pPr marL="2583835" indent="-234893" defTabSz="939575">
              <a:spcBef>
                <a:spcPct val="20000"/>
              </a:spcBef>
              <a:buFont typeface="Arial" pitchFamily="34" charset="0"/>
              <a:buChar char="•"/>
              <a:defRPr sz="1900"/>
            </a:lvl6pPr>
            <a:lvl7pPr marL="3053622" indent="-234893" defTabSz="939575">
              <a:spcBef>
                <a:spcPct val="20000"/>
              </a:spcBef>
              <a:buFont typeface="Arial" pitchFamily="34" charset="0"/>
              <a:buChar char="•"/>
              <a:defRPr sz="1900"/>
            </a:lvl7pPr>
            <a:lvl8pPr marL="3523412" indent="-234893" defTabSz="939575">
              <a:spcBef>
                <a:spcPct val="20000"/>
              </a:spcBef>
              <a:buFont typeface="Arial" pitchFamily="34" charset="0"/>
              <a:buChar char="•"/>
              <a:defRPr sz="1900"/>
            </a:lvl8pPr>
            <a:lvl9pPr marL="3993197" indent="-234893" defTabSz="939575">
              <a:spcBef>
                <a:spcPct val="20000"/>
              </a:spcBef>
              <a:buFont typeface="Arial" pitchFamily="34" charset="0"/>
              <a:buChar char="•"/>
              <a:defRPr sz="1900"/>
            </a:lvl9pPr>
          </a:lstStyle>
          <a:p>
            <a:r>
              <a:rPr lang="lv-LV" dirty="0"/>
              <a:t>Analoģiski algas nodokļu grāmatiņām uz </a:t>
            </a:r>
            <a:r>
              <a:rPr lang="lv-LV" b="1" i="1" dirty="0" smtClean="0"/>
              <a:t>Sarakste </a:t>
            </a:r>
            <a:r>
              <a:rPr lang="lv-LV" b="1" i="1" dirty="0"/>
              <a:t>ar </a:t>
            </a:r>
            <a:r>
              <a:rPr lang="lv-LV" b="1" i="1" dirty="0" smtClean="0"/>
              <a:t>VID</a:t>
            </a:r>
            <a:r>
              <a:rPr lang="lv-LV" dirty="0" smtClean="0"/>
              <a:t> </a:t>
            </a:r>
            <a:r>
              <a:rPr lang="lv-LV" dirty="0"/>
              <a:t>tiek nosūtīts paziņojums par izmaiņām.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9" y="4996775"/>
            <a:ext cx="8531543" cy="131254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628800"/>
            <a:ext cx="4686300" cy="19659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4979609" y="2060848"/>
            <a:ext cx="3768855" cy="1080120"/>
          </a:xfrm>
          <a:prstGeom prst="rect">
            <a:avLst/>
          </a:prstGeom>
          <a:noFill/>
          <a:ln>
            <a:noFill/>
            <a:prstDash val="dash"/>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defPPr>
              <a:defRPr lang="lv-LV"/>
            </a:defPPr>
            <a:lvl1pPr marL="285750" indent="-285750" defTabSz="938213" eaLnBrk="0" fontAlgn="base" hangingPunct="0">
              <a:spcBef>
                <a:spcPct val="20000"/>
              </a:spcBef>
              <a:spcAft>
                <a:spcPct val="0"/>
              </a:spcAft>
              <a:buClr>
                <a:srgbClr val="005A9E"/>
              </a:buClr>
              <a:buFont typeface="Wingdings" panose="05000000000000000000" pitchFamily="2" charset="2"/>
              <a:buChar char="ü"/>
              <a:defRPr sz="1600">
                <a:solidFill>
                  <a:srgbClr val="005A9E"/>
                </a:solidFill>
                <a:latin typeface="Verdana" panose="020B0604030504040204" pitchFamily="34" charset="0"/>
                <a:ea typeface="Verdana" panose="020B0604030504040204" pitchFamily="34" charset="0"/>
                <a:cs typeface="Verdana" panose="020B0604030504040204" pitchFamily="34" charset="0"/>
              </a:defRPr>
            </a:lvl1pPr>
            <a:lvl2pPr marL="762000" indent="-292100" defTabSz="938213" eaLnBrk="0" fontAlgn="base" hangingPunct="0">
              <a:spcBef>
                <a:spcPct val="20000"/>
              </a:spcBef>
              <a:spcAft>
                <a:spcPct val="0"/>
              </a:spcAft>
              <a:buFont typeface="Arial" charset="0"/>
              <a:buChar char="–"/>
              <a:defRPr sz="2000">
                <a:latin typeface="Times New Roman" panose="02020603050405020304" pitchFamily="18" charset="0"/>
                <a:cs typeface="Times New Roman" panose="02020603050405020304" pitchFamily="18" charset="0"/>
              </a:defRPr>
            </a:lvl2pPr>
            <a:lvl3pPr marL="1173163" indent="-233363" defTabSz="938213" eaLnBrk="0" fontAlgn="base" hangingPunct="0">
              <a:spcBef>
                <a:spcPct val="20000"/>
              </a:spcBef>
              <a:spcAft>
                <a:spcPct val="0"/>
              </a:spcAft>
              <a:buFont typeface="Arial" charset="0"/>
              <a:buChar char="•"/>
              <a:defRPr sz="2000">
                <a:latin typeface="Times New Roman" panose="02020603050405020304" pitchFamily="18" charset="0"/>
                <a:cs typeface="Times New Roman" panose="02020603050405020304" pitchFamily="18" charset="0"/>
              </a:defRPr>
            </a:lvl3pPr>
            <a:lvl4pPr marL="1643063" indent="-233363" defTabSz="938213" eaLnBrk="0" fontAlgn="base" hangingPunct="0">
              <a:spcBef>
                <a:spcPct val="20000"/>
              </a:spcBef>
              <a:spcAft>
                <a:spcPct val="0"/>
              </a:spcAft>
              <a:buFont typeface="Arial" charset="0"/>
              <a:buChar char="–"/>
              <a:defRPr sz="2000">
                <a:latin typeface="Times New Roman" panose="02020603050405020304" pitchFamily="18" charset="0"/>
                <a:cs typeface="Times New Roman" panose="02020603050405020304" pitchFamily="18" charset="0"/>
              </a:defRPr>
            </a:lvl4pPr>
            <a:lvl5pPr marL="2112963" indent="-233363" defTabSz="938213" eaLnBrk="0" fontAlgn="base" hangingPunct="0">
              <a:spcBef>
                <a:spcPct val="20000"/>
              </a:spcBef>
              <a:spcAft>
                <a:spcPct val="0"/>
              </a:spcAft>
              <a:buFont typeface="Arial" charset="0"/>
              <a:buChar char="»"/>
              <a:defRPr sz="2000">
                <a:latin typeface="Times New Roman" panose="02020603050405020304" pitchFamily="18" charset="0"/>
                <a:cs typeface="Times New Roman" panose="02020603050405020304" pitchFamily="18" charset="0"/>
              </a:defRPr>
            </a:lvl5pPr>
            <a:lvl6pPr marL="2583835" indent="-234893" defTabSz="939575">
              <a:spcBef>
                <a:spcPct val="20000"/>
              </a:spcBef>
              <a:buFont typeface="Arial" pitchFamily="34" charset="0"/>
              <a:buChar char="•"/>
              <a:defRPr sz="1900"/>
            </a:lvl6pPr>
            <a:lvl7pPr marL="3053622" indent="-234893" defTabSz="939575">
              <a:spcBef>
                <a:spcPct val="20000"/>
              </a:spcBef>
              <a:buFont typeface="Arial" pitchFamily="34" charset="0"/>
              <a:buChar char="•"/>
              <a:defRPr sz="1900"/>
            </a:lvl7pPr>
            <a:lvl8pPr marL="3523412" indent="-234893" defTabSz="939575">
              <a:spcBef>
                <a:spcPct val="20000"/>
              </a:spcBef>
              <a:buFont typeface="Arial" pitchFamily="34" charset="0"/>
              <a:buChar char="•"/>
              <a:defRPr sz="1900"/>
            </a:lvl8pPr>
            <a:lvl9pPr marL="3993197" indent="-234893" defTabSz="939575">
              <a:spcBef>
                <a:spcPct val="20000"/>
              </a:spcBef>
              <a:buFont typeface="Arial" pitchFamily="34" charset="0"/>
              <a:buChar char="•"/>
              <a:defRPr sz="1900"/>
            </a:lvl9pPr>
          </a:lstStyle>
          <a:p>
            <a:pPr algn="just">
              <a:buFont typeface="Arial" panose="020B0604020202020204" pitchFamily="34" charset="0"/>
              <a:buChar char="•"/>
            </a:pPr>
            <a:r>
              <a:rPr lang="lv-LV" sz="1400" dirty="0" smtClean="0">
                <a:effectLst>
                  <a:outerShdw blurRad="38100" dist="38100" dir="2700000" algn="tl">
                    <a:srgbClr val="000000">
                      <a:alpha val="43137"/>
                    </a:srgbClr>
                  </a:outerShdw>
                </a:effectLst>
              </a:rPr>
              <a:t>Jauns pārskats sadaļā </a:t>
            </a:r>
            <a:r>
              <a:rPr lang="lv-LV" sz="1400" b="1" i="1" dirty="0">
                <a:effectLst>
                  <a:outerShdw blurRad="38100" dist="38100" dir="2700000" algn="tl">
                    <a:srgbClr val="000000">
                      <a:alpha val="43137"/>
                    </a:srgbClr>
                  </a:outerShdw>
                </a:effectLst>
              </a:rPr>
              <a:t>Pārskati</a:t>
            </a:r>
            <a:r>
              <a:rPr lang="lv-LV" sz="1400" dirty="0" smtClean="0">
                <a:effectLst>
                  <a:outerShdw blurRad="38100" dist="38100" dir="2700000" algn="tl">
                    <a:srgbClr val="000000">
                      <a:alpha val="43137"/>
                    </a:srgbClr>
                  </a:outerShdw>
                </a:effectLst>
              </a:rPr>
              <a:t> - </a:t>
            </a:r>
            <a:r>
              <a:rPr lang="lv-LV" sz="1400" dirty="0" smtClean="0">
                <a:solidFill>
                  <a:srgbClr val="FF0000"/>
                </a:solidFill>
                <a:effectLst>
                  <a:outerShdw blurRad="38100" dist="38100" dir="2700000" algn="tl">
                    <a:srgbClr val="000000">
                      <a:alpha val="43137"/>
                    </a:srgbClr>
                  </a:outerShdw>
                </a:effectLst>
              </a:rPr>
              <a:t>Darbinieku darbnespējas lapu dati</a:t>
            </a:r>
          </a:p>
        </p:txBody>
      </p:sp>
    </p:spTree>
    <p:extLst>
      <p:ext uri="{BB962C8B-B14F-4D97-AF65-F5344CB8AC3E}">
        <p14:creationId xmlns:p14="http://schemas.microsoft.com/office/powerpoint/2010/main" val="341060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NP000213\Desktop\kpr_atr_iedaliju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81" y="3894985"/>
            <a:ext cx="1997475" cy="296301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155469" y="159602"/>
            <a:ext cx="7853013" cy="1066799"/>
          </a:xfrm>
        </p:spPr>
        <p:txBody>
          <a:bodyPr>
            <a:noAutofit/>
          </a:bodyPr>
          <a:lstStyle/>
          <a:p>
            <a:pPr algn="r"/>
            <a:r>
              <a:rPr lang="lv-LV" sz="2200" dirty="0">
                <a:solidFill>
                  <a:srgbClr val="002060"/>
                </a:solidFill>
              </a:rPr>
              <a:t>P</a:t>
            </a:r>
            <a:r>
              <a:rPr lang="lv-LV" sz="2200" dirty="0" smtClean="0">
                <a:solidFill>
                  <a:srgbClr val="002060"/>
                </a:solidFill>
              </a:rPr>
              <a:t>opularizēšanas pasākumi </a:t>
            </a:r>
            <a:br>
              <a:rPr lang="lv-LV" sz="2200" dirty="0" smtClean="0">
                <a:solidFill>
                  <a:srgbClr val="002060"/>
                </a:solidFill>
              </a:rPr>
            </a:br>
            <a:r>
              <a:rPr lang="lv-LV" sz="2200" dirty="0" smtClean="0">
                <a:solidFill>
                  <a:srgbClr val="002060"/>
                </a:solidFill>
              </a:rPr>
              <a:t>GID iesniegšanai EDS</a:t>
            </a:r>
            <a:endParaRPr lang="lv-LV" sz="2200" dirty="0">
              <a:solidFill>
                <a:srgbClr val="C00000"/>
              </a:solidFill>
            </a:endParaRPr>
          </a:p>
        </p:txBody>
      </p:sp>
      <p:sp>
        <p:nvSpPr>
          <p:cNvPr id="5" name="Content Placeholder 4"/>
          <p:cNvSpPr>
            <a:spLocks noGrp="1"/>
          </p:cNvSpPr>
          <p:nvPr>
            <p:ph sz="half" idx="2"/>
          </p:nvPr>
        </p:nvSpPr>
        <p:spPr>
          <a:xfrm>
            <a:off x="3374967" y="1520458"/>
            <a:ext cx="5567013" cy="2234795"/>
          </a:xfrm>
        </p:spPr>
        <p:txBody>
          <a:bodyPr>
            <a:normAutofit fontScale="85000" lnSpcReduction="20000"/>
          </a:bodyPr>
          <a:lstStyle/>
          <a:p>
            <a:pPr marL="0" indent="0">
              <a:buNone/>
            </a:pPr>
            <a:r>
              <a:rPr lang="lv-LV" sz="1400" dirty="0">
                <a:solidFill>
                  <a:schemeClr val="tx2">
                    <a:lumMod val="75000"/>
                  </a:schemeClr>
                </a:solidFill>
              </a:rPr>
              <a:t>Laika periodā no 21.01.2016. līdz </a:t>
            </a:r>
            <a:r>
              <a:rPr lang="lv-LV" sz="1400" dirty="0" smtClean="0">
                <a:solidFill>
                  <a:schemeClr val="tx2">
                    <a:lumMod val="75000"/>
                  </a:schemeClr>
                </a:solidFill>
              </a:rPr>
              <a:t>31.03.2016. VID aktīvi īstenoja popularizēšanas pasākumus GID iesniegšanai EDS. </a:t>
            </a:r>
          </a:p>
          <a:p>
            <a:pPr marL="0" indent="0">
              <a:buNone/>
            </a:pPr>
            <a:r>
              <a:rPr lang="lv-LV" sz="1400" dirty="0" smtClean="0">
                <a:solidFill>
                  <a:schemeClr val="tx2">
                    <a:lumMod val="75000"/>
                  </a:schemeClr>
                </a:solidFill>
              </a:rPr>
              <a:t>Organizēti:</a:t>
            </a:r>
          </a:p>
          <a:p>
            <a:pPr>
              <a:buClr>
                <a:srgbClr val="002060"/>
              </a:buClr>
              <a:buFont typeface="Wingdings" panose="05000000000000000000" pitchFamily="2" charset="2"/>
              <a:buChar char="§"/>
            </a:pPr>
            <a:r>
              <a:rPr lang="lv-LV" sz="1400" b="1" dirty="0">
                <a:solidFill>
                  <a:schemeClr val="tx2">
                    <a:lumMod val="75000"/>
                  </a:schemeClr>
                </a:solidFill>
              </a:rPr>
              <a:t>47</a:t>
            </a:r>
            <a:r>
              <a:rPr lang="lv-LV" sz="1400" dirty="0" smtClean="0">
                <a:solidFill>
                  <a:schemeClr val="tx2">
                    <a:lumMod val="75000"/>
                  </a:schemeClr>
                </a:solidFill>
              </a:rPr>
              <a:t> semināri </a:t>
            </a:r>
            <a:r>
              <a:rPr lang="lv-LV" sz="1400" dirty="0">
                <a:solidFill>
                  <a:schemeClr val="tx2">
                    <a:lumMod val="75000"/>
                  </a:schemeClr>
                </a:solidFill>
              </a:rPr>
              <a:t> 22 Latvijas pilsētās</a:t>
            </a:r>
          </a:p>
          <a:p>
            <a:pPr>
              <a:buClr>
                <a:srgbClr val="002060"/>
              </a:buClr>
              <a:buFont typeface="Wingdings" panose="05000000000000000000" pitchFamily="2" charset="2"/>
              <a:buChar char="§"/>
            </a:pPr>
            <a:r>
              <a:rPr lang="lv-LV" sz="1400" b="1" dirty="0" smtClean="0">
                <a:solidFill>
                  <a:schemeClr val="tx2">
                    <a:lumMod val="75000"/>
                  </a:schemeClr>
                </a:solidFill>
              </a:rPr>
              <a:t>24</a:t>
            </a:r>
            <a:r>
              <a:rPr lang="lv-LV" sz="1400" dirty="0" smtClean="0">
                <a:solidFill>
                  <a:schemeClr val="tx2">
                    <a:lumMod val="75000"/>
                  </a:schemeClr>
                </a:solidFill>
              </a:rPr>
              <a:t> semināri </a:t>
            </a:r>
            <a:r>
              <a:rPr lang="lv-LV" sz="1400" dirty="0">
                <a:solidFill>
                  <a:schemeClr val="tx2">
                    <a:lumMod val="75000"/>
                  </a:schemeClr>
                </a:solidFill>
              </a:rPr>
              <a:t>valsts bibliotēkās</a:t>
            </a:r>
          </a:p>
          <a:p>
            <a:pPr>
              <a:buClr>
                <a:srgbClr val="002060"/>
              </a:buClr>
              <a:buFont typeface="Wingdings" panose="05000000000000000000" pitchFamily="2" charset="2"/>
              <a:buChar char="§"/>
            </a:pPr>
            <a:r>
              <a:rPr lang="lv-LV" sz="1400" b="1" dirty="0" smtClean="0">
                <a:solidFill>
                  <a:schemeClr val="tx2">
                    <a:lumMod val="75000"/>
                  </a:schemeClr>
                </a:solidFill>
              </a:rPr>
              <a:t>5</a:t>
            </a:r>
            <a:r>
              <a:rPr lang="lv-LV" sz="1400" dirty="0" smtClean="0">
                <a:solidFill>
                  <a:schemeClr val="tx2">
                    <a:lumMod val="75000"/>
                  </a:schemeClr>
                </a:solidFill>
              </a:rPr>
              <a:t> semināri </a:t>
            </a:r>
            <a:r>
              <a:rPr lang="lv-LV" sz="1400" dirty="0">
                <a:solidFill>
                  <a:schemeClr val="tx2">
                    <a:lumMod val="75000"/>
                  </a:schemeClr>
                </a:solidFill>
              </a:rPr>
              <a:t>VPVKAC darbiniekiem</a:t>
            </a:r>
          </a:p>
          <a:p>
            <a:pPr>
              <a:buClr>
                <a:srgbClr val="002060"/>
              </a:buClr>
              <a:buFont typeface="Wingdings" panose="05000000000000000000" pitchFamily="2" charset="2"/>
              <a:buChar char="§"/>
            </a:pPr>
            <a:r>
              <a:rPr lang="lv-LV" sz="1400" b="1" dirty="0" smtClean="0">
                <a:solidFill>
                  <a:schemeClr val="tx2">
                    <a:lumMod val="75000"/>
                  </a:schemeClr>
                </a:solidFill>
              </a:rPr>
              <a:t>5</a:t>
            </a:r>
            <a:r>
              <a:rPr lang="lv-LV" sz="1400" dirty="0" smtClean="0">
                <a:solidFill>
                  <a:schemeClr val="tx2">
                    <a:lumMod val="75000"/>
                  </a:schemeClr>
                </a:solidFill>
              </a:rPr>
              <a:t> semināri </a:t>
            </a:r>
            <a:r>
              <a:rPr lang="lv-LV" sz="1400" dirty="0">
                <a:solidFill>
                  <a:schemeClr val="tx2">
                    <a:lumMod val="75000"/>
                  </a:schemeClr>
                </a:solidFill>
              </a:rPr>
              <a:t>grāmatvežiem un </a:t>
            </a:r>
            <a:r>
              <a:rPr lang="lv-LV" sz="1400" dirty="0" smtClean="0">
                <a:solidFill>
                  <a:schemeClr val="tx2">
                    <a:lumMod val="75000"/>
                  </a:schemeClr>
                </a:solidFill>
              </a:rPr>
              <a:t>uzņēmējiem</a:t>
            </a:r>
          </a:p>
          <a:p>
            <a:pPr>
              <a:buClr>
                <a:schemeClr val="tx2"/>
              </a:buClr>
              <a:buFont typeface="Wingdings" panose="05000000000000000000" pitchFamily="2" charset="2"/>
              <a:buChar char="§"/>
            </a:pPr>
            <a:r>
              <a:rPr lang="lv-LV" sz="1400" dirty="0" smtClean="0">
                <a:solidFill>
                  <a:schemeClr val="tx2">
                    <a:lumMod val="75000"/>
                  </a:schemeClr>
                </a:solidFill>
              </a:rPr>
              <a:t>Dalība:</a:t>
            </a:r>
          </a:p>
          <a:p>
            <a:pPr>
              <a:buClr>
                <a:schemeClr val="tx2"/>
              </a:buClr>
              <a:buFont typeface="Wingdings" panose="05000000000000000000" pitchFamily="2" charset="2"/>
              <a:buChar char="§"/>
            </a:pPr>
            <a:r>
              <a:rPr lang="lv-LV" sz="1400" dirty="0" err="1" smtClean="0">
                <a:solidFill>
                  <a:schemeClr val="tx2">
                    <a:lumMod val="75000"/>
                  </a:schemeClr>
                </a:solidFill>
              </a:rPr>
              <a:t>RigaComm</a:t>
            </a:r>
            <a:r>
              <a:rPr lang="lv-LV" sz="1400" dirty="0" smtClean="0">
                <a:solidFill>
                  <a:schemeClr val="tx2">
                    <a:lumMod val="75000"/>
                  </a:schemeClr>
                </a:solidFill>
              </a:rPr>
              <a:t> </a:t>
            </a:r>
            <a:r>
              <a:rPr lang="lv-LV" sz="1400" dirty="0">
                <a:solidFill>
                  <a:schemeClr val="tx2">
                    <a:lumMod val="75000"/>
                  </a:schemeClr>
                </a:solidFill>
              </a:rPr>
              <a:t>2016 izstādē</a:t>
            </a:r>
          </a:p>
          <a:p>
            <a:pPr>
              <a:buClr>
                <a:schemeClr val="tx2"/>
              </a:buClr>
              <a:buFont typeface="Wingdings" panose="05000000000000000000" pitchFamily="2" charset="2"/>
              <a:buChar char="§"/>
            </a:pPr>
            <a:r>
              <a:rPr lang="lv-LV" sz="1400" dirty="0" smtClean="0">
                <a:solidFill>
                  <a:schemeClr val="tx2">
                    <a:lumMod val="75000"/>
                  </a:schemeClr>
                </a:solidFill>
              </a:rPr>
              <a:t>Dalība «E-prasmju </a:t>
            </a:r>
            <a:r>
              <a:rPr lang="lv-LV" sz="1400" dirty="0">
                <a:solidFill>
                  <a:schemeClr val="tx2">
                    <a:lumMod val="75000"/>
                  </a:schemeClr>
                </a:solidFill>
              </a:rPr>
              <a:t>nedēļā 2016»</a:t>
            </a:r>
          </a:p>
          <a:p>
            <a:pPr>
              <a:buClr>
                <a:schemeClr val="tx2"/>
              </a:buClr>
              <a:buFont typeface="Wingdings" panose="05000000000000000000" pitchFamily="2" charset="2"/>
              <a:buChar char="§"/>
            </a:pPr>
            <a:r>
              <a:rPr lang="lv-LV" sz="1400" dirty="0">
                <a:solidFill>
                  <a:schemeClr val="tx2">
                    <a:lumMod val="75000"/>
                  </a:schemeClr>
                </a:solidFill>
              </a:rPr>
              <a:t>Dalība </a:t>
            </a:r>
            <a:r>
              <a:rPr lang="lv-LV" sz="1400" dirty="0" smtClean="0">
                <a:solidFill>
                  <a:schemeClr val="tx2">
                    <a:lumMod val="75000"/>
                  </a:schemeClr>
                </a:solidFill>
              </a:rPr>
              <a:t>LR1 </a:t>
            </a:r>
            <a:r>
              <a:rPr lang="lv-LV" sz="1400" dirty="0">
                <a:solidFill>
                  <a:schemeClr val="tx2">
                    <a:lumMod val="75000"/>
                  </a:schemeClr>
                </a:solidFill>
              </a:rPr>
              <a:t>un LTV1 raidījumos par EDS un GID aizpildīšanu un iesniegšanu</a:t>
            </a:r>
          </a:p>
        </p:txBody>
      </p:sp>
      <p:sp>
        <p:nvSpPr>
          <p:cNvPr id="2" name="TextBox 1"/>
          <p:cNvSpPr txBox="1"/>
          <p:nvPr/>
        </p:nvSpPr>
        <p:spPr>
          <a:xfrm>
            <a:off x="3173444" y="5614689"/>
            <a:ext cx="508487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dirty="0">
                <a:solidFill>
                  <a:schemeClr val="tx2"/>
                </a:solidFill>
                <a:latin typeface="Verdana" panose="020B0604030504040204" pitchFamily="34" charset="0"/>
                <a:ea typeface="Verdana" panose="020B0604030504040204" pitchFamily="34" charset="0"/>
                <a:cs typeface="Verdana" panose="020B0604030504040204" pitchFamily="34" charset="0"/>
              </a:rPr>
              <a:t>Mērķauditorijas galvenie dalībnieki</a:t>
            </a:r>
            <a:r>
              <a:rPr lang="lv-LV" sz="1400" dirty="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solidFill>
                  <a:schemeClr val="tx2"/>
                </a:solidFill>
                <a:latin typeface="Verdana" panose="020B0604030504040204" pitchFamily="34" charset="0"/>
                <a:ea typeface="Verdana" panose="020B0604030504040204" pitchFamily="34" charset="0"/>
                <a:cs typeface="Verdana" panose="020B0604030504040204" pitchFamily="34" charset="0"/>
              </a:rPr>
              <a:t>grāmatveži, fiziskās personas, kuras veic saimniecisko darbību, fiziskās personas un bibliotekāri</a:t>
            </a:r>
          </a:p>
        </p:txBody>
      </p:sp>
      <p:sp>
        <p:nvSpPr>
          <p:cNvPr id="3" name="Slide Number Placeholder 2"/>
          <p:cNvSpPr>
            <a:spLocks noGrp="1"/>
          </p:cNvSpPr>
          <p:nvPr>
            <p:ph type="sldNum" sz="quarter" idx="13"/>
          </p:nvPr>
        </p:nvSpPr>
        <p:spPr>
          <a:xfrm>
            <a:off x="8534399" y="6324600"/>
            <a:ext cx="407581"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C42D975-9849-4D30-AD29-8FD211EBD203}" type="slidenum">
              <a:rPr kumimoji="0" lang="lv-LV" sz="1000" b="0" i="0" u="none" strike="noStrike" kern="1200" cap="none" spc="0" normalizeH="0" baseline="0" noProof="0" smtClean="0">
                <a:ln>
                  <a:noFill/>
                </a:ln>
                <a:solidFill>
                  <a:srgbClr val="898989"/>
                </a:solidFill>
                <a:effectLst/>
                <a:uLnTx/>
                <a:uFillTx/>
                <a:latin typeface="Verdana"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16</a:t>
            </a:fld>
            <a:endParaRPr kumimoji="0" lang="lv-LV" sz="1000" b="0" i="0" u="none" strike="noStrike" kern="1200" cap="none" spc="0" normalizeH="0" baseline="0" noProof="0">
              <a:ln>
                <a:noFill/>
              </a:ln>
              <a:solidFill>
                <a:srgbClr val="898989"/>
              </a:solidFill>
              <a:effectLst/>
              <a:uLnTx/>
              <a:uFillTx/>
              <a:latin typeface="Verdana" pitchFamily="34" charset="0"/>
              <a:ea typeface="+mn-ea"/>
              <a:cs typeface="Arial" panose="020B0604020202020204" pitchFamily="34" charset="0"/>
            </a:endParaRPr>
          </a:p>
        </p:txBody>
      </p:sp>
      <p:sp>
        <p:nvSpPr>
          <p:cNvPr id="4" name="Rectangle 3"/>
          <p:cNvSpPr/>
          <p:nvPr/>
        </p:nvSpPr>
        <p:spPr>
          <a:xfrm>
            <a:off x="3535290" y="4173087"/>
            <a:ext cx="5406690" cy="1384995"/>
          </a:xfrm>
          <a:prstGeom prst="rect">
            <a:avLst/>
          </a:prstGeom>
        </p:spPr>
        <p:txBody>
          <a:bodyPr wrap="square">
            <a:spAutoFit/>
          </a:bodyPr>
          <a:lstStyle/>
          <a:p>
            <a:pPr marL="0" indent="0">
              <a:buNone/>
            </a:pPr>
            <a:r>
              <a:rPr lang="lv-LV"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Kurzemes plānošanas reģionā organizēti </a:t>
            </a:r>
            <a:r>
              <a:rPr lang="lv-LV"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7</a:t>
            </a:r>
            <a:r>
              <a:rPr lang="lv-LV"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lv-LV" sz="1400" dirty="0">
                <a:solidFill>
                  <a:schemeClr val="tx2"/>
                </a:solidFill>
                <a:latin typeface="Verdana" panose="020B0604030504040204" pitchFamily="34" charset="0"/>
                <a:ea typeface="Verdana" panose="020B0604030504040204" pitchFamily="34" charset="0"/>
                <a:cs typeface="Verdana" panose="020B0604030504040204" pitchFamily="34" charset="0"/>
              </a:rPr>
              <a:t>semināri </a:t>
            </a:r>
          </a:p>
          <a:p>
            <a:pPr marL="285750" indent="-285750">
              <a:buClr>
                <a:schemeClr val="tx2"/>
              </a:buClr>
              <a:buFont typeface="Wingdings" panose="05000000000000000000" pitchFamily="2" charset="2"/>
              <a:buChar char="§"/>
            </a:pPr>
            <a:r>
              <a:rPr lang="lv-LV"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2x Liepāja</a:t>
            </a:r>
          </a:p>
          <a:p>
            <a:pPr marL="285750" indent="-285750">
              <a:buClr>
                <a:schemeClr val="tx2"/>
              </a:buClr>
              <a:buFont typeface="Wingdings" panose="05000000000000000000" pitchFamily="2" charset="2"/>
              <a:buChar char="§"/>
            </a:pPr>
            <a:r>
              <a:rPr lang="lv-LV"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2x Saldus</a:t>
            </a:r>
          </a:p>
          <a:p>
            <a:pPr marL="285750" indent="-285750">
              <a:buClr>
                <a:schemeClr val="tx2"/>
              </a:buClr>
              <a:buFont typeface="Wingdings" panose="05000000000000000000" pitchFamily="2" charset="2"/>
              <a:buChar char="§"/>
            </a:pPr>
            <a:r>
              <a:rPr lang="lv-LV"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Ventspils</a:t>
            </a:r>
          </a:p>
          <a:p>
            <a:pPr marL="285750" indent="-285750">
              <a:buClr>
                <a:schemeClr val="tx2"/>
              </a:buClr>
              <a:buFont typeface="Wingdings" panose="05000000000000000000" pitchFamily="2" charset="2"/>
              <a:buChar char="§"/>
            </a:pPr>
            <a:r>
              <a:rPr lang="lv-LV"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Talsi</a:t>
            </a:r>
            <a:endParaRPr lang="lv-LV"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tx2"/>
              </a:buClr>
              <a:buFont typeface="Wingdings" panose="05000000000000000000" pitchFamily="2" charset="2"/>
              <a:buChar char="§"/>
            </a:pPr>
            <a:r>
              <a:rPr lang="lv-LV"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Kuldīga</a:t>
            </a:r>
          </a:p>
        </p:txBody>
      </p:sp>
      <p:cxnSp>
        <p:nvCxnSpPr>
          <p:cNvPr id="10" name="Straight Connector 9"/>
          <p:cNvCxnSpPr/>
          <p:nvPr/>
        </p:nvCxnSpPr>
        <p:spPr>
          <a:xfrm>
            <a:off x="191193" y="3947438"/>
            <a:ext cx="88172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1193" y="3858769"/>
            <a:ext cx="8817289"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91193" y="1729597"/>
            <a:ext cx="3091310" cy="189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8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26" presetClass="emph" presetSubtype="0" fill="hold" grpId="0" nodeType="afterEffect">
                                  <p:stCondLst>
                                    <p:cond delay="0"/>
                                  </p:stCondLst>
                                  <p:childTnLst>
                                    <p:animEffect transition="out" filter="fade">
                                      <p:cBhvr>
                                        <p:cTn id="48" dur="1000" tmFilter="0, 0; .2, .5; .8, .5; 1, 0"/>
                                        <p:tgtEl>
                                          <p:spTgt spid="2"/>
                                        </p:tgtEl>
                                      </p:cBhvr>
                                    </p:animEffect>
                                    <p:animScale>
                                      <p:cBhvr>
                                        <p:cTn id="49"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a:xfrm>
            <a:off x="8534400" y="6324600"/>
            <a:ext cx="430088"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C42D975-9849-4D30-AD29-8FD211EBD203}" type="slidenum">
              <a:rPr kumimoji="0" lang="lv-LV" sz="1000" b="0" i="0" u="none" strike="noStrike" kern="1200" cap="none" spc="0" normalizeH="0" baseline="0" noProof="0" smtClean="0">
                <a:ln>
                  <a:noFill/>
                </a:ln>
                <a:solidFill>
                  <a:srgbClr val="898989"/>
                </a:solidFill>
                <a:effectLst/>
                <a:uLnTx/>
                <a:uFillTx/>
                <a:latin typeface="Verdana"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17</a:t>
            </a:fld>
            <a:endParaRPr kumimoji="0" lang="lv-LV" sz="1000" b="0" i="0" u="none" strike="noStrike" kern="1200" cap="none" spc="0" normalizeH="0" baseline="0" noProof="0">
              <a:ln>
                <a:noFill/>
              </a:ln>
              <a:solidFill>
                <a:srgbClr val="898989"/>
              </a:solidFill>
              <a:effectLst/>
              <a:uLnTx/>
              <a:uFillTx/>
              <a:latin typeface="Verdana" pitchFamily="34" charset="0"/>
              <a:ea typeface="+mn-ea"/>
              <a:cs typeface="Arial" panose="020B0604020202020204" pitchFamily="34" charset="0"/>
            </a:endParaRPr>
          </a:p>
        </p:txBody>
      </p:sp>
      <p:sp>
        <p:nvSpPr>
          <p:cNvPr id="9" name="Title 1"/>
          <p:cNvSpPr>
            <a:spLocks noGrp="1"/>
          </p:cNvSpPr>
          <p:nvPr>
            <p:ph type="title"/>
          </p:nvPr>
        </p:nvSpPr>
        <p:spPr>
          <a:xfrm>
            <a:off x="2296156" y="358993"/>
            <a:ext cx="6334948" cy="783042"/>
          </a:xfrm>
        </p:spPr>
        <p:txBody>
          <a:bodyPr>
            <a:noAutofit/>
          </a:bodyPr>
          <a:lstStyle/>
          <a:p>
            <a:pPr algn="r"/>
            <a:r>
              <a:rPr lang="lv-LV"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2016.gada pilotprojekts </a:t>
            </a:r>
            <a:br>
              <a:rPr lang="lv-LV"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lv-LV"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Valsts ieņēmumu dienesta «E-</a:t>
            </a:r>
            <a:r>
              <a:rPr lang="lv-LV" sz="2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busiņš</a:t>
            </a:r>
            <a:r>
              <a:rPr lang="lv-LV"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lv-LV" sz="2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5"/>
          <p:cNvSpPr>
            <a:spLocks noGrp="1"/>
          </p:cNvSpPr>
          <p:nvPr>
            <p:ph type="body" sz="half" idx="2"/>
          </p:nvPr>
        </p:nvSpPr>
        <p:spPr>
          <a:xfrm>
            <a:off x="5369440" y="1626274"/>
            <a:ext cx="3678866" cy="2800993"/>
          </a:xfrm>
        </p:spPr>
        <p:txBody>
          <a:bodyPr>
            <a:noAutofit/>
          </a:bodyPr>
          <a:lstStyle/>
          <a:p>
            <a:pPr>
              <a:spcBef>
                <a:spcPts val="1200"/>
              </a:spcBef>
              <a:buClr>
                <a:srgbClr val="002060"/>
              </a:buClr>
              <a:buFont typeface="Wingdings" panose="05000000000000000000" pitchFamily="2" charset="2"/>
              <a:buChar char="§"/>
            </a:pP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E-</a:t>
            </a:r>
            <a:r>
              <a:rPr lang="lv-LV" sz="1500" dirty="0" err="1">
                <a:solidFill>
                  <a:srgbClr val="002060"/>
                </a:solidFill>
                <a:latin typeface="Verdana" panose="020B0604030504040204" pitchFamily="34" charset="0"/>
                <a:ea typeface="Verdana" panose="020B0604030504040204" pitchFamily="34" charset="0"/>
                <a:cs typeface="Verdana" panose="020B0604030504040204" pitchFamily="34" charset="0"/>
              </a:rPr>
              <a:t>busiņa</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 speciālisti </a:t>
            </a: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palīdzēja </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iesniegt Gada ienākumu deklarāciju</a:t>
            </a:r>
          </a:p>
          <a:p>
            <a:pPr>
              <a:spcBef>
                <a:spcPts val="1200"/>
              </a:spcBef>
              <a:buClr>
                <a:srgbClr val="002060"/>
              </a:buClr>
              <a:buFont typeface="Wingdings" panose="05000000000000000000" pitchFamily="2" charset="2"/>
              <a:buChar char="§"/>
            </a:pP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E-</a:t>
            </a:r>
            <a:r>
              <a:rPr lang="lv-LV" sz="1500" dirty="0" err="1">
                <a:solidFill>
                  <a:srgbClr val="002060"/>
                </a:solidFill>
                <a:latin typeface="Verdana" panose="020B0604030504040204" pitchFamily="34" charset="0"/>
                <a:ea typeface="Verdana" panose="020B0604030504040204" pitchFamily="34" charset="0"/>
                <a:cs typeface="Verdana" panose="020B0604030504040204" pitchFamily="34" charset="0"/>
              </a:rPr>
              <a:t>busiņš</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aprīkots ar portatīvo datoru, mobilo internetu un dokumentu </a:t>
            </a: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skeneri</a:t>
            </a:r>
            <a:endPar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1200"/>
              </a:spcBef>
              <a:buClr>
                <a:srgbClr val="002060"/>
              </a:buClr>
              <a:buFont typeface="Wingdings" panose="05000000000000000000" pitchFamily="2" charset="2"/>
              <a:buChar char="§"/>
            </a:pP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Ja persona </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nav internetbankas lietotājs, </a:t>
            </a: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E-</a:t>
            </a:r>
            <a:r>
              <a:rPr lang="lv-LV" sz="1500" dirty="0" err="1">
                <a:solidFill>
                  <a:srgbClr val="002060"/>
                </a:solidFill>
                <a:latin typeface="Verdana" panose="020B0604030504040204" pitchFamily="34" charset="0"/>
                <a:ea typeface="Verdana" panose="020B0604030504040204" pitchFamily="34" charset="0"/>
                <a:cs typeface="Verdana" panose="020B0604030504040204" pitchFamily="34" charset="0"/>
              </a:rPr>
              <a:t>busiņā</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iespējams </a:t>
            </a:r>
            <a:r>
              <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rPr>
              <a:t>noslēgt līgumu par EDS </a:t>
            </a:r>
            <a:r>
              <a:rPr lang="lv-LV"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lietošanu</a:t>
            </a:r>
            <a:endParaRPr lang="lv-LV" sz="15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220" y="4823637"/>
            <a:ext cx="3399884" cy="1720606"/>
          </a:xfrm>
          <a:prstGeom prst="rect">
            <a:avLst/>
          </a:prstGeom>
        </p:spPr>
      </p:pic>
      <p:sp>
        <p:nvSpPr>
          <p:cNvPr id="2" name="Content Placeholder 1"/>
          <p:cNvSpPr>
            <a:spLocks noGrp="1"/>
          </p:cNvSpPr>
          <p:nvPr>
            <p:ph sz="half" idx="1"/>
          </p:nvPr>
        </p:nvSpPr>
        <p:spPr>
          <a:xfrm>
            <a:off x="581025" y="1635799"/>
            <a:ext cx="4048125" cy="4373565"/>
          </a:xfrm>
        </p:spPr>
        <p:txBody>
          <a:bodyPr>
            <a:normAutofit fontScale="92500" lnSpcReduction="20000"/>
          </a:bodyPr>
          <a:lstStyle/>
          <a:p>
            <a:r>
              <a:rPr lang="lv-LV" dirty="0">
                <a:solidFill>
                  <a:srgbClr val="002060"/>
                </a:solidFill>
              </a:rPr>
              <a:t>«E-</a:t>
            </a:r>
            <a:r>
              <a:rPr lang="lv-LV" dirty="0" err="1">
                <a:solidFill>
                  <a:srgbClr val="002060"/>
                </a:solidFill>
              </a:rPr>
              <a:t>busiņš</a:t>
            </a:r>
            <a:r>
              <a:rPr lang="lv-LV" dirty="0" smtClean="0">
                <a:solidFill>
                  <a:srgbClr val="002060"/>
                </a:solidFill>
              </a:rPr>
              <a:t>» tūres laikā tika apmeklēti šādi novadi:</a:t>
            </a:r>
          </a:p>
          <a:p>
            <a:pPr lvl="1"/>
            <a:r>
              <a:rPr lang="lv-LV" dirty="0" smtClean="0">
                <a:solidFill>
                  <a:srgbClr val="002060"/>
                </a:solidFill>
              </a:rPr>
              <a:t>Engures</a:t>
            </a:r>
            <a:r>
              <a:rPr lang="lv-LV" dirty="0">
                <a:solidFill>
                  <a:srgbClr val="002060"/>
                </a:solidFill>
              </a:rPr>
              <a:t>;</a:t>
            </a:r>
          </a:p>
          <a:p>
            <a:pPr lvl="1"/>
            <a:r>
              <a:rPr lang="lv-LV" dirty="0">
                <a:solidFill>
                  <a:srgbClr val="002060"/>
                </a:solidFill>
              </a:rPr>
              <a:t>Jaunpils;</a:t>
            </a:r>
          </a:p>
          <a:p>
            <a:pPr lvl="1"/>
            <a:r>
              <a:rPr lang="lv-LV" dirty="0">
                <a:solidFill>
                  <a:srgbClr val="002060"/>
                </a:solidFill>
              </a:rPr>
              <a:t>Kuldīgas;</a:t>
            </a:r>
          </a:p>
          <a:p>
            <a:pPr lvl="1"/>
            <a:r>
              <a:rPr lang="lv-LV" dirty="0">
                <a:solidFill>
                  <a:srgbClr val="002060"/>
                </a:solidFill>
              </a:rPr>
              <a:t>Nīcas;</a:t>
            </a:r>
          </a:p>
          <a:p>
            <a:pPr lvl="1"/>
            <a:r>
              <a:rPr lang="lv-LV" dirty="0">
                <a:solidFill>
                  <a:srgbClr val="002060"/>
                </a:solidFill>
              </a:rPr>
              <a:t>Pāvilostas;</a:t>
            </a:r>
          </a:p>
          <a:p>
            <a:pPr lvl="1"/>
            <a:r>
              <a:rPr lang="lv-LV" dirty="0">
                <a:solidFill>
                  <a:srgbClr val="002060"/>
                </a:solidFill>
              </a:rPr>
              <a:t>Priekules;</a:t>
            </a:r>
          </a:p>
          <a:p>
            <a:pPr lvl="1"/>
            <a:r>
              <a:rPr lang="lv-LV" dirty="0">
                <a:solidFill>
                  <a:srgbClr val="002060"/>
                </a:solidFill>
              </a:rPr>
              <a:t>Rojas;</a:t>
            </a:r>
          </a:p>
          <a:p>
            <a:pPr lvl="1"/>
            <a:r>
              <a:rPr lang="lv-LV" dirty="0">
                <a:solidFill>
                  <a:srgbClr val="002060"/>
                </a:solidFill>
              </a:rPr>
              <a:t>Rucavas;</a:t>
            </a:r>
          </a:p>
          <a:p>
            <a:pPr lvl="1"/>
            <a:r>
              <a:rPr lang="lv-LV" dirty="0">
                <a:solidFill>
                  <a:srgbClr val="002060"/>
                </a:solidFill>
              </a:rPr>
              <a:t>Saldus;</a:t>
            </a:r>
          </a:p>
          <a:p>
            <a:pPr lvl="1"/>
            <a:r>
              <a:rPr lang="lv-LV" dirty="0">
                <a:solidFill>
                  <a:srgbClr val="002060"/>
                </a:solidFill>
              </a:rPr>
              <a:t>Talsu;</a:t>
            </a:r>
          </a:p>
          <a:p>
            <a:pPr lvl="1"/>
            <a:r>
              <a:rPr lang="lv-LV" dirty="0">
                <a:solidFill>
                  <a:srgbClr val="002060"/>
                </a:solidFill>
              </a:rPr>
              <a:t>Tukuma;</a:t>
            </a:r>
          </a:p>
          <a:p>
            <a:pPr lvl="1"/>
            <a:r>
              <a:rPr lang="lv-LV" dirty="0">
                <a:solidFill>
                  <a:srgbClr val="002060"/>
                </a:solidFill>
              </a:rPr>
              <a:t>Vaiņodes;</a:t>
            </a:r>
          </a:p>
          <a:p>
            <a:pPr lvl="1"/>
            <a:r>
              <a:rPr lang="lv-LV" dirty="0" smtClean="0">
                <a:solidFill>
                  <a:srgbClr val="002060"/>
                </a:solidFill>
              </a:rPr>
              <a:t>Ventspils.</a:t>
            </a:r>
            <a:endParaRPr lang="lv-LV" dirty="0">
              <a:solidFill>
                <a:srgbClr val="002060"/>
              </a:solidFill>
            </a:endParaRPr>
          </a:p>
          <a:p>
            <a:pPr lvl="1"/>
            <a:endParaRPr lang="lv-LV" dirty="0" smtClean="0">
              <a:solidFill>
                <a:srgbClr val="002060"/>
              </a:solidFill>
            </a:endParaRPr>
          </a:p>
          <a:p>
            <a:pPr lvl="1"/>
            <a:endParaRPr lang="lv-LV" dirty="0" smtClean="0">
              <a:solidFill>
                <a:srgbClr val="002060"/>
              </a:solidFill>
            </a:endParaRPr>
          </a:p>
          <a:p>
            <a:endParaRPr lang="lv-LV" dirty="0"/>
          </a:p>
        </p:txBody>
      </p:sp>
    </p:spTree>
    <p:extLst>
      <p:ext uri="{BB962C8B-B14F-4D97-AF65-F5344CB8AC3E}">
        <p14:creationId xmlns:p14="http://schemas.microsoft.com/office/powerpoint/2010/main" val="7754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6" presetClass="emph" presetSubtype="0" fill="hold" nodeType="afterEffect">
                                  <p:stCondLst>
                                    <p:cond delay="0"/>
                                  </p:stCondLst>
                                  <p:childTnLst>
                                    <p:animEffect transition="out" filter="fade">
                                      <p:cBhvr>
                                        <p:cTn id="24" dur="1000" tmFilter="0, 0; .2, .5; .8, .5; 1, 0"/>
                                        <p:tgtEl>
                                          <p:spTgt spid="12"/>
                                        </p:tgtEl>
                                      </p:cBhvr>
                                    </p:animEffect>
                                    <p:animScale>
                                      <p:cBhvr>
                                        <p:cTn id="25"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63" t="2750" r="29234" b="33355"/>
          <a:stretch/>
        </p:blipFill>
        <p:spPr bwMode="auto">
          <a:xfrm>
            <a:off x="3656280" y="3019551"/>
            <a:ext cx="1702073" cy="2042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urved Left Arrow 18"/>
          <p:cNvSpPr/>
          <p:nvPr/>
        </p:nvSpPr>
        <p:spPr>
          <a:xfrm rot="18781743" flipH="1">
            <a:off x="2865838" y="3036640"/>
            <a:ext cx="533302" cy="1721566"/>
          </a:xfrm>
          <a:prstGeom prst="curvedLeftArrow">
            <a:avLst>
              <a:gd name="adj1" fmla="val 25000"/>
              <a:gd name="adj2" fmla="val 71445"/>
              <a:gd name="adj3" fmla="val 40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 name="Title 1"/>
          <p:cNvSpPr txBox="1">
            <a:spLocks/>
          </p:cNvSpPr>
          <p:nvPr/>
        </p:nvSpPr>
        <p:spPr bwMode="auto">
          <a:xfrm>
            <a:off x="1466850" y="126547"/>
            <a:ext cx="7653453" cy="56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r" defTabSz="938213" rtl="0" eaLnBrk="0" fontAlgn="base" latinLnBrk="0" hangingPunct="0">
              <a:lnSpc>
                <a:spcPct val="100000"/>
              </a:lnSpc>
              <a:spcBef>
                <a:spcPct val="0"/>
              </a:spcBef>
              <a:spcAft>
                <a:spcPct val="0"/>
              </a:spcAft>
              <a:buClrTx/>
              <a:buSzTx/>
              <a:buFontTx/>
              <a:buNone/>
              <a:tabLst/>
              <a:defRPr/>
            </a:pPr>
            <a:r>
              <a:rPr kumimoji="0" lang="lv-LV" sz="2200" b="1" i="0" u="none" strike="noStrike" kern="1200" cap="none" spc="0" normalizeH="0" baseline="0" noProof="0" dirty="0">
                <a:ln>
                  <a:noFill/>
                </a:ln>
                <a:solidFill>
                  <a:srgbClr val="012169"/>
                </a:solidFill>
                <a:effectLst/>
                <a:uLnTx/>
                <a:uFillTx/>
                <a:latin typeface="Verdana" panose="020B0604030504040204" pitchFamily="34" charset="0"/>
                <a:ea typeface="Verdana" panose="020B0604030504040204" pitchFamily="34" charset="0"/>
                <a:cs typeface="Verdana" panose="020B0604030504040204" pitchFamily="34" charset="0"/>
              </a:rPr>
              <a:t>Jaunā </a:t>
            </a:r>
            <a:r>
              <a:rPr kumimoji="0" lang="lv-LV" sz="2200" b="1" i="0" u="none" strike="noStrike" kern="1200" cap="none" spc="0" normalizeH="0" baseline="0" noProof="0" dirty="0" smtClean="0">
                <a:ln>
                  <a:noFill/>
                </a:ln>
                <a:solidFill>
                  <a:srgbClr val="012169"/>
                </a:solidFill>
                <a:effectLst/>
                <a:uLnTx/>
                <a:uFillTx/>
                <a:latin typeface="Verdana" panose="020B0604030504040204" pitchFamily="34" charset="0"/>
                <a:ea typeface="Verdana" panose="020B0604030504040204" pitchFamily="34" charset="0"/>
                <a:cs typeface="Verdana" panose="020B0604030504040204" pitchFamily="34" charset="0"/>
              </a:rPr>
              <a:t>VID mājaslapa</a:t>
            </a:r>
            <a:endParaRPr kumimoji="0" lang="lv-LV" altLang="lv-LV" sz="2200" b="1" i="0" u="none" strike="noStrike" kern="1200" cap="none" spc="0" normalizeH="0" baseline="0" noProof="0" dirty="0" smtClean="0">
              <a:ln>
                <a:noFill/>
              </a:ln>
              <a:solidFill>
                <a:srgbClr val="01216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Curved Left Arrow 10"/>
          <p:cNvSpPr/>
          <p:nvPr/>
        </p:nvSpPr>
        <p:spPr>
          <a:xfrm rot="7850316">
            <a:off x="5034278" y="4780523"/>
            <a:ext cx="439872" cy="1320084"/>
          </a:xfrm>
          <a:prstGeom prst="curvedLeftArrow">
            <a:avLst>
              <a:gd name="adj1" fmla="val 25000"/>
              <a:gd name="adj2" fmla="val 73019"/>
              <a:gd name="adj3" fmla="val 39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Curved Left Arrow 14"/>
          <p:cNvSpPr/>
          <p:nvPr/>
        </p:nvSpPr>
        <p:spPr>
          <a:xfrm rot="18436382" flipH="1">
            <a:off x="3559449" y="2137911"/>
            <a:ext cx="533302" cy="1721566"/>
          </a:xfrm>
          <a:prstGeom prst="curvedLeftArrow">
            <a:avLst>
              <a:gd name="adj1" fmla="val 25000"/>
              <a:gd name="adj2" fmla="val 71445"/>
              <a:gd name="adj3" fmla="val 40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3" name="Rounded Rectangle 22"/>
          <p:cNvSpPr/>
          <p:nvPr/>
        </p:nvSpPr>
        <p:spPr>
          <a:xfrm>
            <a:off x="2813336" y="1618870"/>
            <a:ext cx="2894244" cy="835942"/>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5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Pilnveidota sadaļa jaunreģistrētajiem nodokļu maksātājiem</a:t>
            </a:r>
            <a:endParaRPr kumimoji="0" lang="en-US"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Curved Left Arrow 15"/>
          <p:cNvSpPr/>
          <p:nvPr/>
        </p:nvSpPr>
        <p:spPr>
          <a:xfrm rot="3120072">
            <a:off x="5659221" y="2831262"/>
            <a:ext cx="476348" cy="1218828"/>
          </a:xfrm>
          <a:prstGeom prst="curvedLeftArrow">
            <a:avLst>
              <a:gd name="adj1" fmla="val 25000"/>
              <a:gd name="adj2" fmla="val 73019"/>
              <a:gd name="adj3" fmla="val 39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black"/>
              </a:solidFill>
              <a:effectLst/>
              <a:uLnTx/>
              <a:uFillTx/>
              <a:latin typeface="Times New Roman"/>
              <a:ea typeface="+mn-ea"/>
              <a:cs typeface="+mn-cs"/>
            </a:endParaRPr>
          </a:p>
        </p:txBody>
      </p:sp>
      <p:sp>
        <p:nvSpPr>
          <p:cNvPr id="7" name="Rounded Rectangle 6"/>
          <p:cNvSpPr/>
          <p:nvPr/>
        </p:nvSpPr>
        <p:spPr>
          <a:xfrm>
            <a:off x="6056007" y="2296739"/>
            <a:ext cx="2894244" cy="1307985"/>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5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Izveidota sadaļa </a:t>
            </a:r>
            <a:r>
              <a:rPr kumimoji="0" lang="lv-LV"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īpašumu izīrētājiem, ar iespēju vienkārši reģistrēt šo darbību VID</a:t>
            </a:r>
            <a:endParaRPr kumimoji="0" lang="en-US"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ounded Rectangle 8"/>
          <p:cNvSpPr/>
          <p:nvPr/>
        </p:nvSpPr>
        <p:spPr>
          <a:xfrm>
            <a:off x="5691298" y="4402366"/>
            <a:ext cx="3258953" cy="2188070"/>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pPr marL="0" marR="0" lvl="1" indent="0" algn="ctr" defTabSz="938213" rtl="0" eaLnBrk="1" fontAlgn="base" latinLnBrk="0" hangingPunct="1">
              <a:lnSpc>
                <a:spcPct val="100000"/>
              </a:lnSpc>
              <a:spcBef>
                <a:spcPts val="0"/>
              </a:spcBef>
              <a:spcAft>
                <a:spcPts val="600"/>
              </a:spcAft>
              <a:buClrTx/>
              <a:buSzTx/>
              <a:buFontTx/>
              <a:buNone/>
              <a:tabLst/>
              <a:defRPr/>
            </a:pPr>
            <a:r>
              <a:rPr kumimoji="0" lang="lv-LV"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Latvijas kartes izveide VID </a:t>
            </a:r>
            <a:r>
              <a:rPr kumimoji="0" lang="lv-LV" sz="15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mājaslapā</a:t>
            </a:r>
            <a:r>
              <a:rPr kumimoji="0" lang="lv-LV"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5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ar </a:t>
            </a:r>
            <a:r>
              <a:rPr kumimoji="0" lang="lv-LV"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komersantu juridisko un struktūrvienību atrašanās vietām</a:t>
            </a:r>
            <a:r>
              <a:rPr kumimoji="0" lang="lv-LV" sz="15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lai radītu iespēju sabiedrībai iesaistīties nereģistrētās saimnieciskās darbības mazināšanā</a:t>
            </a:r>
          </a:p>
        </p:txBody>
      </p:sp>
      <p:sp>
        <p:nvSpPr>
          <p:cNvPr id="17" name="Curved Left Arrow 16"/>
          <p:cNvSpPr/>
          <p:nvPr/>
        </p:nvSpPr>
        <p:spPr>
          <a:xfrm rot="13545348" flipH="1">
            <a:off x="3374889" y="4537626"/>
            <a:ext cx="516601" cy="1490024"/>
          </a:xfrm>
          <a:prstGeom prst="curvedLeftArrow">
            <a:avLst>
              <a:gd name="adj1" fmla="val 25000"/>
              <a:gd name="adj2" fmla="val 73019"/>
              <a:gd name="adj3" fmla="val 39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black"/>
              </a:solidFill>
              <a:effectLst/>
              <a:uLnTx/>
              <a:uFillTx/>
              <a:latin typeface="Times New Roman"/>
              <a:ea typeface="+mn-ea"/>
              <a:cs typeface="+mn-cs"/>
            </a:endParaRPr>
          </a:p>
        </p:txBody>
      </p:sp>
      <p:sp>
        <p:nvSpPr>
          <p:cNvPr id="8" name="Rounded Rectangle 7"/>
          <p:cNvSpPr/>
          <p:nvPr/>
        </p:nvSpPr>
        <p:spPr>
          <a:xfrm>
            <a:off x="376528" y="5384696"/>
            <a:ext cx="2894244" cy="1307768"/>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5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Iespēja vienkopus </a:t>
            </a:r>
            <a:r>
              <a:rPr kumimoji="0" lang="lv-LV"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iegūt visu pieejamo informāciju par konkrētu maksātāju no PDB</a:t>
            </a:r>
            <a:endParaRPr kumimoji="0" lang="en-US"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Slide Number Placeholder 5"/>
          <p:cNvSpPr txBox="1">
            <a:spLocks/>
          </p:cNvSpPr>
          <p:nvPr/>
        </p:nvSpPr>
        <p:spPr bwMode="auto">
          <a:xfrm>
            <a:off x="8558212" y="6540064"/>
            <a:ext cx="561975"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defPPr>
              <a:defRPr lang="en-US"/>
            </a:defPPr>
            <a:lvl1pPr algn="r" defTabSz="938213" rtl="0" eaLnBrk="1" fontAlgn="base" hangingPunct="1">
              <a:spcBef>
                <a:spcPct val="0"/>
              </a:spcBef>
              <a:spcAft>
                <a:spcPct val="0"/>
              </a:spcAft>
              <a:defRPr sz="1000" kern="1200">
                <a:solidFill>
                  <a:srgbClr val="898989"/>
                </a:solidFill>
                <a:latin typeface="Verdana" pitchFamily="34" charset="0"/>
                <a:ea typeface="+mn-ea"/>
                <a:cs typeface="Arial" charset="0"/>
              </a:defRPr>
            </a:lvl1pPr>
            <a:lvl2pPr marL="468313" indent="-11113" algn="l" defTabSz="938213" rtl="0" fontAlgn="base">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fontAlgn="base">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fontAlgn="base">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fontAlgn="base">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6D31CA75-6E7F-4ACD-B702-64664C661E9C}" type="slidenum">
              <a:rPr kumimoji="0" lang="en-US" altLang="lv-LV" sz="1000" b="0" i="0" u="none" strike="noStrike" kern="1200" cap="none" spc="0" normalizeH="0" baseline="0" noProof="0" smtClean="0">
                <a:ln>
                  <a:noFill/>
                </a:ln>
                <a:solidFill>
                  <a:srgbClr val="898989"/>
                </a:solidFill>
                <a:effectLst/>
                <a:uLnTx/>
                <a:uFillTx/>
                <a:latin typeface="Verdana" pitchFamily="34" charset="0"/>
                <a:ea typeface="+mn-ea"/>
                <a:cs typeface="Arial" charset="0"/>
              </a:rPr>
              <a:pPr marL="0" marR="0" lvl="0" indent="0" algn="r" defTabSz="938213" rtl="0" eaLnBrk="1" fontAlgn="base" latinLnBrk="0" hangingPunct="1">
                <a:lnSpc>
                  <a:spcPct val="100000"/>
                </a:lnSpc>
                <a:spcBef>
                  <a:spcPct val="0"/>
                </a:spcBef>
                <a:spcAft>
                  <a:spcPct val="0"/>
                </a:spcAft>
                <a:buClrTx/>
                <a:buSzTx/>
                <a:buFontTx/>
                <a:buNone/>
                <a:tabLst/>
                <a:defRPr/>
              </a:pPr>
              <a:t>18</a:t>
            </a:fld>
            <a:endParaRPr kumimoji="0" lang="en-US" altLang="lv-LV" sz="1000" b="0" i="0" u="none" strike="noStrike" kern="1200" cap="none" spc="0" normalizeH="0" baseline="0" noProof="0" dirty="0" smtClean="0">
              <a:ln>
                <a:noFill/>
              </a:ln>
              <a:solidFill>
                <a:srgbClr val="898989"/>
              </a:solidFill>
              <a:effectLst/>
              <a:uLnTx/>
              <a:uFillTx/>
              <a:latin typeface="Verdana" pitchFamily="34" charset="0"/>
              <a:ea typeface="+mn-ea"/>
              <a:cs typeface="Arial" charset="0"/>
            </a:endParaRPr>
          </a:p>
        </p:txBody>
      </p:sp>
      <p:sp>
        <p:nvSpPr>
          <p:cNvPr id="2" name="Rectangle 1"/>
          <p:cNvSpPr/>
          <p:nvPr/>
        </p:nvSpPr>
        <p:spPr>
          <a:xfrm>
            <a:off x="3804261" y="692103"/>
            <a:ext cx="5339739" cy="646331"/>
          </a:xfrm>
          <a:prstGeom prst="rect">
            <a:avLst/>
          </a:prstGeom>
        </p:spPr>
        <p:txBody>
          <a:bodyPr wrap="square">
            <a:spAutoFit/>
          </a:bodyPr>
          <a:lstStyle/>
          <a:p>
            <a:pPr marL="0" marR="0" lvl="1" indent="0" algn="r" defTabSz="938213" rtl="0" eaLnBrk="1" fontAlgn="base" latinLnBrk="0" hangingPunct="1">
              <a:lnSpc>
                <a:spcPct val="100000"/>
              </a:lnSpc>
              <a:spcBef>
                <a:spcPct val="0"/>
              </a:spcBef>
              <a:spcAft>
                <a:spcPct val="0"/>
              </a:spcAft>
              <a:buClrTx/>
              <a:buSzTx/>
              <a:buFontTx/>
              <a:buNone/>
              <a:tabLst/>
              <a:defRPr/>
            </a:pPr>
            <a:r>
              <a:rPr kumimoji="0" lang="lv-LV"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VID </a:t>
            </a:r>
            <a:r>
              <a:rPr kumimoji="0" lang="lv-LV" sz="18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mājaslapa</a:t>
            </a:r>
            <a:r>
              <a:rPr kumimoji="0" lang="lv-LV" sz="1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ar uzlabotu </a:t>
            </a:r>
            <a:endParaRPr kumimoji="0" lang="lv-LV"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1" indent="0" algn="r" defTabSz="938213" rtl="0" eaLnBrk="1" fontAlgn="base" latinLnBrk="0" hangingPunct="1">
              <a:lnSpc>
                <a:spcPct val="100000"/>
              </a:lnSpc>
              <a:spcBef>
                <a:spcPct val="0"/>
              </a:spcBef>
              <a:spcAft>
                <a:spcPct val="0"/>
              </a:spcAft>
              <a:buClrTx/>
              <a:buSzTx/>
              <a:buFontTx/>
              <a:buNone/>
              <a:tabLst/>
              <a:defRPr/>
            </a:pPr>
            <a:r>
              <a:rPr kumimoji="0" lang="lv-LV"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funkcionalitāti </a:t>
            </a:r>
            <a:r>
              <a:rPr kumimoji="0" lang="lv-LV" sz="1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un vizuālo </a:t>
            </a:r>
            <a:r>
              <a:rPr kumimoji="0" lang="lv-LV"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noformējumu</a:t>
            </a:r>
            <a:endParaRPr kumimoji="0" lang="lv-LV" sz="1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
          <p:cNvSpPr/>
          <p:nvPr/>
        </p:nvSpPr>
        <p:spPr>
          <a:xfrm>
            <a:off x="40207" y="3054751"/>
            <a:ext cx="3088240" cy="2004882"/>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pPr marL="0" marR="0" lvl="1" indent="-11113" algn="ctr" defTabSz="938213" rtl="0" eaLnBrk="1" fontAlgn="base" latinLnBrk="0" hangingPunct="1">
              <a:lnSpc>
                <a:spcPct val="100000"/>
              </a:lnSpc>
              <a:spcBef>
                <a:spcPct val="0"/>
              </a:spcBef>
              <a:spcAft>
                <a:spcPct val="0"/>
              </a:spcAft>
              <a:buClrTx/>
              <a:buSzTx/>
              <a:buFontTx/>
              <a:buNone/>
              <a:tabLst/>
              <a:defRPr/>
            </a:pPr>
            <a:r>
              <a:rPr kumimoji="0" lang="lv-LV"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Komersantu segmentēšana pēc noteiktiem kritērijiem un publiskošana, ar mērķi komersantiem sniegt iespēju sekot, kāda varētu būt VID uzraudzība</a:t>
            </a:r>
          </a:p>
        </p:txBody>
      </p:sp>
    </p:spTree>
    <p:extLst>
      <p:ext uri="{BB962C8B-B14F-4D97-AF65-F5344CB8AC3E}">
        <p14:creationId xmlns:p14="http://schemas.microsoft.com/office/powerpoint/2010/main" val="1662466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23"/>
                                        </p:tgtEl>
                                      </p:cBhvr>
                                    </p:animEffect>
                                    <p:animScale>
                                      <p:cBhvr>
                                        <p:cTn id="7" dur="500" autoRev="1" fill="hold"/>
                                        <p:tgtEl>
                                          <p:spTgt spid="23"/>
                                        </p:tgtEl>
                                      </p:cBhvr>
                                      <p:by x="105000" y="105000"/>
                                    </p:animScale>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1000" tmFilter="0, 0; .2, .5; .8, .5; 1, 0"/>
                                        <p:tgtEl>
                                          <p:spTgt spid="7"/>
                                        </p:tgtEl>
                                      </p:cBhvr>
                                    </p:animEffect>
                                    <p:animScale>
                                      <p:cBhvr>
                                        <p:cTn id="11" dur="500" autoRev="1" fill="hold"/>
                                        <p:tgtEl>
                                          <p:spTgt spid="7"/>
                                        </p:tgtEl>
                                      </p:cBhvr>
                                      <p:by x="105000" y="105000"/>
                                    </p:animScale>
                                  </p:childTnLst>
                                </p:cTn>
                              </p:par>
                            </p:childTnLst>
                          </p:cTn>
                        </p:par>
                        <p:par>
                          <p:cTn id="12" fill="hold">
                            <p:stCondLst>
                              <p:cond delay="2000"/>
                            </p:stCondLst>
                            <p:childTnLst>
                              <p:par>
                                <p:cTn id="13" presetID="26" presetClass="emph" presetSubtype="0" fill="hold" grpId="0" nodeType="afterEffect">
                                  <p:stCondLst>
                                    <p:cond delay="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childTnLst>
                          </p:cTn>
                        </p:par>
                        <p:par>
                          <p:cTn id="16" fill="hold">
                            <p:stCondLst>
                              <p:cond delay="3000"/>
                            </p:stCondLst>
                            <p:childTnLst>
                              <p:par>
                                <p:cTn id="17" presetID="26" presetClass="emph" presetSubtype="0" fill="hold" grpId="0" nodeType="afterEffect">
                                  <p:stCondLst>
                                    <p:cond delay="0"/>
                                  </p:stCondLst>
                                  <p:childTnLst>
                                    <p:animEffect transition="out" filter="fade">
                                      <p:cBhvr>
                                        <p:cTn id="18" dur="1000" tmFilter="0, 0; .2, .5; .8, .5; 1, 0"/>
                                        <p:tgtEl>
                                          <p:spTgt spid="8"/>
                                        </p:tgtEl>
                                      </p:cBhvr>
                                    </p:animEffect>
                                    <p:animScale>
                                      <p:cBhvr>
                                        <p:cTn id="19" dur="500" autoRev="1" fill="hold"/>
                                        <p:tgtEl>
                                          <p:spTgt spid="8"/>
                                        </p:tgtEl>
                                      </p:cBhvr>
                                      <p:by x="105000" y="105000"/>
                                    </p:animScale>
                                  </p:childTnLst>
                                </p:cTn>
                              </p:par>
                            </p:childTnLst>
                          </p:cTn>
                        </p:par>
                        <p:par>
                          <p:cTn id="20" fill="hold">
                            <p:stCondLst>
                              <p:cond delay="4000"/>
                            </p:stCondLst>
                            <p:childTnLst>
                              <p:par>
                                <p:cTn id="21" presetID="26" presetClass="emph" presetSubtype="0" fill="hold" grpId="0" nodeType="afterEffect">
                                  <p:stCondLst>
                                    <p:cond delay="0"/>
                                  </p:stCondLst>
                                  <p:childTnLst>
                                    <p:animEffect transition="out" filter="fade">
                                      <p:cBhvr>
                                        <p:cTn id="22" dur="1000" tmFilter="0, 0; .2, .5; .8, .5; 1, 0"/>
                                        <p:tgtEl>
                                          <p:spTgt spid="18"/>
                                        </p:tgtEl>
                                      </p:cBhvr>
                                    </p:animEffect>
                                    <p:animScale>
                                      <p:cBhvr>
                                        <p:cTn id="23" dur="500" autoRev="1" fill="hold"/>
                                        <p:tgtEl>
                                          <p:spTgt spid="18"/>
                                        </p:tgtEl>
                                      </p:cBhvr>
                                      <p:by x="105000" y="105000"/>
                                    </p:animScale>
                                  </p:childTnLst>
                                </p:cTn>
                              </p:par>
                            </p:childTnLst>
                          </p:cTn>
                        </p:par>
                        <p:par>
                          <p:cTn id="24" fill="hold">
                            <p:stCondLst>
                              <p:cond delay="5000"/>
                            </p:stCondLst>
                            <p:childTnLst>
                              <p:par>
                                <p:cTn id="25" presetID="26" presetClass="emph" presetSubtype="0" fill="hold" nodeType="afterEffect">
                                  <p:stCondLst>
                                    <p:cond delay="0"/>
                                  </p:stCondLst>
                                  <p:childTnLst>
                                    <p:animEffect transition="out" filter="fade">
                                      <p:cBhvr>
                                        <p:cTn id="26" dur="1000" tmFilter="0, 0; .2, .5; .8, .5; 1, 0"/>
                                        <p:tgtEl>
                                          <p:spTgt spid="10"/>
                                        </p:tgtEl>
                                      </p:cBhvr>
                                    </p:animEffect>
                                    <p:animScale>
                                      <p:cBhvr>
                                        <p:cTn id="2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9" grpId="0" animBg="1"/>
      <p:bldP spid="8"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49704"/>
            <a:ext cx="6096000" cy="767937"/>
          </a:xfrm>
        </p:spPr>
        <p:txBody>
          <a:bodyPr>
            <a:normAutofit/>
          </a:bodyPr>
          <a:lstStyle/>
          <a:p>
            <a:pPr algn="ctr"/>
            <a:r>
              <a:rPr lang="lv-LV" sz="2000" dirty="0">
                <a:ln>
                  <a:solidFill>
                    <a:schemeClr val="tx2"/>
                  </a:solidFill>
                </a:ln>
                <a:solidFill>
                  <a:srgbClr val="070A7B"/>
                </a:solidFill>
              </a:rPr>
              <a:t>Plānotā </a:t>
            </a:r>
            <a:r>
              <a:rPr lang="lv-LV" sz="2000" dirty="0" smtClean="0">
                <a:ln>
                  <a:solidFill>
                    <a:schemeClr val="tx2"/>
                  </a:solidFill>
                </a:ln>
                <a:solidFill>
                  <a:srgbClr val="070A7B"/>
                </a:solidFill>
              </a:rPr>
              <a:t>resursu optimizācija</a:t>
            </a:r>
            <a:endParaRPr lang="lv-LV" sz="2000" dirty="0">
              <a:ln>
                <a:solidFill>
                  <a:schemeClr val="tx2"/>
                </a:solidFill>
              </a:ln>
              <a:solidFill>
                <a:srgbClr val="070A7B"/>
              </a:solidFill>
            </a:endParaRPr>
          </a:p>
        </p:txBody>
      </p:sp>
      <p:sp>
        <p:nvSpPr>
          <p:cNvPr id="3" name="Content Placeholder 2"/>
          <p:cNvSpPr>
            <a:spLocks noGrp="1"/>
          </p:cNvSpPr>
          <p:nvPr>
            <p:ph idx="1"/>
          </p:nvPr>
        </p:nvSpPr>
        <p:spPr>
          <a:xfrm>
            <a:off x="970547" y="1868905"/>
            <a:ext cx="7716253" cy="3922310"/>
          </a:xfrm>
        </p:spPr>
        <p:txBody>
          <a:bodyPr>
            <a:noAutofit/>
          </a:bodyPr>
          <a:lstStyle/>
          <a:p>
            <a:pPr algn="just"/>
            <a:r>
              <a:rPr lang="lv-LV" sz="1400" dirty="0" smtClean="0">
                <a:solidFill>
                  <a:srgbClr val="070A7B"/>
                </a:solidFill>
              </a:rPr>
              <a:t>VID </a:t>
            </a:r>
            <a:r>
              <a:rPr lang="lv-LV" sz="1400" dirty="0">
                <a:solidFill>
                  <a:srgbClr val="070A7B"/>
                </a:solidFill>
              </a:rPr>
              <a:t>darbības stratēģijā 2014.-2016.gadam </a:t>
            </a:r>
            <a:r>
              <a:rPr lang="lv-LV" sz="1400" dirty="0" smtClean="0">
                <a:solidFill>
                  <a:srgbClr val="070A7B"/>
                </a:solidFill>
              </a:rPr>
              <a:t>izvirzīts stratēģijas mērķis </a:t>
            </a:r>
            <a:r>
              <a:rPr lang="lv-LV" sz="1400" dirty="0">
                <a:solidFill>
                  <a:srgbClr val="070A7B"/>
                </a:solidFill>
              </a:rPr>
              <a:t>«Paaugstināt VID resursu izmantošanas efektivitāti un lietderību</a:t>
            </a:r>
            <a:r>
              <a:rPr lang="lv-LV" sz="1400" dirty="0" smtClean="0">
                <a:solidFill>
                  <a:srgbClr val="070A7B"/>
                </a:solidFill>
              </a:rPr>
              <a:t>»;</a:t>
            </a:r>
            <a:endParaRPr lang="lv-LV" sz="1400" dirty="0">
              <a:solidFill>
                <a:srgbClr val="070A7B"/>
              </a:solidFill>
            </a:endParaRPr>
          </a:p>
          <a:p>
            <a:pPr marL="342900" indent="-342900" algn="just">
              <a:buFont typeface="Arial" panose="020B0604020202020204" pitchFamily="34" charset="0"/>
              <a:buChar char="•"/>
            </a:pPr>
            <a:endParaRPr lang="lv-LV" sz="1400" dirty="0" smtClean="0">
              <a:solidFill>
                <a:srgbClr val="070A7B"/>
              </a:solidFill>
            </a:endParaRPr>
          </a:p>
          <a:p>
            <a:pPr marL="342900" indent="-342900" algn="just">
              <a:buFont typeface="Arial" panose="020B0604020202020204" pitchFamily="34" charset="0"/>
              <a:buChar char="•"/>
            </a:pPr>
            <a:r>
              <a:rPr lang="lv-LV" sz="1400" dirty="0" smtClean="0">
                <a:solidFill>
                  <a:srgbClr val="070A7B"/>
                </a:solidFill>
              </a:rPr>
              <a:t>VID nodokļu administrēšanas procesu centralizācija;</a:t>
            </a:r>
          </a:p>
          <a:p>
            <a:pPr marL="342900" indent="-342900" algn="just">
              <a:buFont typeface="Arial" panose="020B0604020202020204" pitchFamily="34" charset="0"/>
              <a:buChar char="•"/>
            </a:pPr>
            <a:endParaRPr lang="lv-LV" sz="1400" dirty="0" smtClean="0">
              <a:solidFill>
                <a:srgbClr val="070A7B"/>
              </a:solidFill>
            </a:endParaRPr>
          </a:p>
          <a:p>
            <a:pPr marL="342900" indent="-342900" algn="just">
              <a:buFont typeface="Arial" panose="020B0604020202020204" pitchFamily="34" charset="0"/>
              <a:buChar char="•"/>
            </a:pPr>
            <a:r>
              <a:rPr lang="lv-LV" sz="1400" dirty="0" smtClean="0">
                <a:solidFill>
                  <a:srgbClr val="070A7B"/>
                </a:solidFill>
              </a:rPr>
              <a:t>Klientu apkalpošanas darbinieki turpmāk būs pakļauti metodikas daļām, nodrošinot vienotu likumu piemērošanu visā Latvijā un paaugstinot klātienes konsultāciju kvalitāti;</a:t>
            </a:r>
          </a:p>
          <a:p>
            <a:pPr marL="342900" indent="-342900" algn="just">
              <a:buFont typeface="Arial" panose="020B0604020202020204" pitchFamily="34" charset="0"/>
              <a:buChar char="•"/>
            </a:pPr>
            <a:endParaRPr lang="lv-LV" sz="1400" dirty="0" smtClean="0">
              <a:solidFill>
                <a:srgbClr val="070A7B"/>
              </a:solidFill>
            </a:endParaRPr>
          </a:p>
          <a:p>
            <a:pPr marL="342900" indent="-342900" algn="just">
              <a:buFont typeface="Arial" panose="020B0604020202020204" pitchFamily="34" charset="0"/>
              <a:buChar char="•"/>
            </a:pPr>
            <a:r>
              <a:rPr lang="lv-LV" sz="1400" dirty="0" smtClean="0">
                <a:solidFill>
                  <a:srgbClr val="070A7B"/>
                </a:solidFill>
              </a:rPr>
              <a:t>Galvenokārt </a:t>
            </a:r>
            <a:r>
              <a:rPr lang="lv-LV" sz="1400" dirty="0">
                <a:solidFill>
                  <a:srgbClr val="070A7B"/>
                </a:solidFill>
              </a:rPr>
              <a:t>līdzekļi tiks ietaupīti uz telpu nomas, apsaimniekošanas un IT izmaksām, pārsvarā atsakoties no telpām, kas pieder privātīpašniekiem;</a:t>
            </a:r>
          </a:p>
          <a:p>
            <a:pPr algn="just"/>
            <a:endParaRPr lang="lv-LV" sz="1400" dirty="0" smtClean="0">
              <a:solidFill>
                <a:srgbClr val="070A7B"/>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fld id="{DC42D975-9849-4D30-AD29-8FD211EBD203}" type="slidenum">
              <a:rPr lang="lv-LV" smtClean="0"/>
              <a:pPr/>
              <a:t>19</a:t>
            </a:fld>
            <a:endParaRPr lang="lv-LV"/>
          </a:p>
        </p:txBody>
      </p:sp>
    </p:spTree>
    <p:extLst>
      <p:ext uri="{BB962C8B-B14F-4D97-AF65-F5344CB8AC3E}">
        <p14:creationId xmlns:p14="http://schemas.microsoft.com/office/powerpoint/2010/main" val="2226932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3"/>
          </p:nvPr>
        </p:nvSpPr>
        <p:spPr bwMode="auto">
          <a:xfrm>
            <a:off x="8410575" y="6424613"/>
            <a:ext cx="5810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6C7C46-5E80-4B22-BF71-39B2440F54BD}" type="slidenum">
              <a:rPr lang="en-US" altLang="lv-LV" smtClean="0"/>
              <a:pPr/>
              <a:t>2</a:t>
            </a:fld>
            <a:endParaRPr lang="en-US" altLang="lv-LV" dirty="0"/>
          </a:p>
        </p:txBody>
      </p:sp>
      <p:sp>
        <p:nvSpPr>
          <p:cNvPr id="73801" name="Title 1"/>
          <p:cNvSpPr txBox="1">
            <a:spLocks/>
          </p:cNvSpPr>
          <p:nvPr/>
        </p:nvSpPr>
        <p:spPr bwMode="auto">
          <a:xfrm>
            <a:off x="2390775" y="292146"/>
            <a:ext cx="6600825" cy="79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eaLnBrk="0" hangingPunct="0">
              <a:spcBef>
                <a:spcPct val="20000"/>
              </a:spcBef>
              <a:buFont typeface="Arial" charset="0"/>
              <a:buChar char="•"/>
              <a:defRPr sz="3300">
                <a:solidFill>
                  <a:schemeClr val="tx1"/>
                </a:solidFill>
                <a:latin typeface="Times New Roman" pitchFamily="18" charset="0"/>
              </a:defRPr>
            </a:lvl1pPr>
            <a:lvl2pPr marL="762000" indent="-292100" eaLnBrk="0" hangingPunct="0">
              <a:spcBef>
                <a:spcPct val="20000"/>
              </a:spcBef>
              <a:buFont typeface="Arial" charset="0"/>
              <a:buChar char="–"/>
              <a:defRPr sz="2900">
                <a:solidFill>
                  <a:schemeClr val="tx1"/>
                </a:solidFill>
                <a:latin typeface="Times New Roman" pitchFamily="18" charset="0"/>
              </a:defRPr>
            </a:lvl2pPr>
            <a:lvl3pPr marL="1173163" indent="-233363" eaLnBrk="0" hangingPunct="0">
              <a:spcBef>
                <a:spcPct val="20000"/>
              </a:spcBef>
              <a:buFont typeface="Arial" charset="0"/>
              <a:buChar char="•"/>
              <a:defRPr sz="2500">
                <a:solidFill>
                  <a:schemeClr val="tx1"/>
                </a:solidFill>
                <a:latin typeface="Times New Roman" pitchFamily="18" charset="0"/>
              </a:defRPr>
            </a:lvl3pPr>
            <a:lvl4pPr marL="1643063" indent="-233363" eaLnBrk="0" hangingPunct="0">
              <a:spcBef>
                <a:spcPct val="20000"/>
              </a:spcBef>
              <a:buFont typeface="Arial" charset="0"/>
              <a:buChar char="–"/>
              <a:defRPr sz="1900">
                <a:solidFill>
                  <a:schemeClr val="tx1"/>
                </a:solidFill>
                <a:latin typeface="Times New Roman" pitchFamily="18" charset="0"/>
              </a:defRPr>
            </a:lvl4pPr>
            <a:lvl5pPr marL="2112963" indent="-233363" eaLnBrk="0" hangingPunct="0">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lgn="r">
              <a:spcBef>
                <a:spcPct val="0"/>
              </a:spcBef>
              <a:buFontTx/>
              <a:buNone/>
            </a:pPr>
            <a:r>
              <a:rPr lang="lv-LV" altLang="lv-LV" sz="2200" b="1" dirty="0">
                <a:solidFill>
                  <a:schemeClr val="tx2"/>
                </a:solidFill>
                <a:latin typeface="Verdana" panose="020B0604030504040204" pitchFamily="34" charset="0"/>
                <a:ea typeface="MS PGothic" pitchFamily="34" charset="-128"/>
                <a:cs typeface="Verdana" panose="020B0604030504040204" pitchFamily="34" charset="0"/>
              </a:rPr>
              <a:t>Reģistrēto nodokļu maksātāju </a:t>
            </a:r>
            <a:r>
              <a:rPr lang="lv-LV" altLang="lv-LV" sz="2200" b="1" dirty="0" smtClean="0">
                <a:solidFill>
                  <a:schemeClr val="tx2"/>
                </a:solidFill>
                <a:latin typeface="Verdana" panose="020B0604030504040204" pitchFamily="34" charset="0"/>
                <a:ea typeface="MS PGothic" pitchFamily="34" charset="-128"/>
                <a:cs typeface="Verdana" panose="020B0604030504040204" pitchFamily="34" charset="0"/>
              </a:rPr>
              <a:t>skaits uz 06.01.2017.</a:t>
            </a:r>
            <a:r>
              <a:rPr lang="lv-LV" altLang="lv-LV" sz="2200" b="1" dirty="0" smtClean="0">
                <a:solidFill>
                  <a:srgbClr val="012169"/>
                </a:solidFill>
                <a:latin typeface="Verdana" panose="020B0604030504040204" pitchFamily="34" charset="0"/>
                <a:ea typeface="MS PGothic" pitchFamily="34" charset="-128"/>
                <a:cs typeface="Verdana" panose="020B0604030504040204" pitchFamily="34" charset="0"/>
              </a:rPr>
              <a:t> </a:t>
            </a:r>
            <a:endParaRPr lang="lv-LV" altLang="lv-LV" sz="2200" b="1" dirty="0">
              <a:solidFill>
                <a:srgbClr val="012169"/>
              </a:solidFill>
              <a:latin typeface="Verdana" panose="020B0604030504040204" pitchFamily="34" charset="0"/>
              <a:ea typeface="MS PGothic" pitchFamily="34" charset="-128"/>
              <a:cs typeface="Verdana" panose="020B0604030504040204" pitchFamily="34" charset="0"/>
            </a:endParaRPr>
          </a:p>
        </p:txBody>
      </p:sp>
      <p:graphicFrame>
        <p:nvGraphicFramePr>
          <p:cNvPr id="3" name="Table 2"/>
          <p:cNvGraphicFramePr>
            <a:graphicFrameLocks noGrp="1"/>
          </p:cNvGraphicFramePr>
          <p:nvPr>
            <p:extLst/>
          </p:nvPr>
        </p:nvGraphicFramePr>
        <p:xfrm>
          <a:off x="523703" y="1721427"/>
          <a:ext cx="8304413" cy="3284668"/>
        </p:xfrm>
        <a:graphic>
          <a:graphicData uri="http://schemas.openxmlformats.org/drawingml/2006/table">
            <a:tbl>
              <a:tblPr firstRow="1" bandRow="1">
                <a:tableStyleId>{69012ECD-51FC-41F1-AA8D-1B2483CD663E}</a:tableStyleId>
              </a:tblPr>
              <a:tblGrid>
                <a:gridCol w="3414554">
                  <a:extLst>
                    <a:ext uri="{9D8B030D-6E8A-4147-A177-3AD203B41FA5}">
                      <a16:colId xmlns:a16="http://schemas.microsoft.com/office/drawing/2014/main" val="3923482879"/>
                    </a:ext>
                  </a:extLst>
                </a:gridCol>
                <a:gridCol w="1575303">
                  <a:extLst>
                    <a:ext uri="{9D8B030D-6E8A-4147-A177-3AD203B41FA5}">
                      <a16:colId xmlns:a16="http://schemas.microsoft.com/office/drawing/2014/main" val="271070197"/>
                    </a:ext>
                  </a:extLst>
                </a:gridCol>
                <a:gridCol w="1611517">
                  <a:extLst>
                    <a:ext uri="{9D8B030D-6E8A-4147-A177-3AD203B41FA5}">
                      <a16:colId xmlns:a16="http://schemas.microsoft.com/office/drawing/2014/main" val="1284994159"/>
                    </a:ext>
                  </a:extLst>
                </a:gridCol>
                <a:gridCol w="1703039">
                  <a:extLst>
                    <a:ext uri="{9D8B030D-6E8A-4147-A177-3AD203B41FA5}">
                      <a16:colId xmlns:a16="http://schemas.microsoft.com/office/drawing/2014/main" val="1340949811"/>
                    </a:ext>
                  </a:extLst>
                </a:gridCol>
              </a:tblGrid>
              <a:tr h="645528">
                <a:tc>
                  <a:txBody>
                    <a:bodyPr/>
                    <a:lstStyle/>
                    <a:p>
                      <a:pPr marL="0" marR="0" lvl="0" indent="0" algn="ctr" defTabSz="938213" rtl="0" eaLnBrk="1" fontAlgn="base" latinLnBrk="0" hangingPunct="1">
                        <a:lnSpc>
                          <a:spcPct val="115000"/>
                        </a:lnSpc>
                        <a:spcBef>
                          <a:spcPct val="0"/>
                        </a:spcBef>
                        <a:spcAft>
                          <a:spcPct val="0"/>
                        </a:spcAft>
                        <a:buClrTx/>
                        <a:buSzTx/>
                        <a:buFontTx/>
                        <a:buNone/>
                        <a:tabLst/>
                      </a:pP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rPr>
                        <a:t>Valstī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Kurzemes </a:t>
                      </a:r>
                      <a:r>
                        <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rPr>
                        <a:t>plānošanas reģionā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defRPr/>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 no kopējā</a:t>
                      </a:r>
                    </a:p>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maksātāju skaita valstī </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1147046"/>
                  </a:ext>
                </a:extLst>
              </a:tr>
              <a:tr h="461883">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rPr>
                        <a:t>Nodokļu maksātāju skaits </a:t>
                      </a: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kopā</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352 478</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40 035</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11,4</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9666887"/>
                  </a:ext>
                </a:extLst>
              </a:tr>
              <a:tr h="438317">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 - Juridisko </a:t>
                      </a:r>
                      <a:r>
                        <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rPr>
                        <a:t>personu skaits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222 599</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19 993</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9,0</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514201"/>
                  </a:ext>
                </a:extLst>
              </a:tr>
              <a:tr h="654562">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 - Fizisko </a:t>
                      </a:r>
                      <a:r>
                        <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rPr>
                        <a:t>personu </a:t>
                      </a: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skaits </a:t>
                      </a:r>
                      <a:r>
                        <a:rPr kumimoji="0" lang="lv-LV" sz="1200" b="0" i="0" u="none" strike="noStrike" kern="1200" cap="none" normalizeH="0" baseline="0" dirty="0" smtClean="0">
                          <a:ln>
                            <a:noFill/>
                          </a:ln>
                          <a:solidFill>
                            <a:srgbClr val="012169"/>
                          </a:solidFill>
                          <a:effectLst/>
                          <a:latin typeface="Verdana" pitchFamily="34" charset="0"/>
                          <a:ea typeface="MS PGothic" pitchFamily="34" charset="-128"/>
                          <a:cs typeface="+mn-cs"/>
                        </a:rPr>
                        <a:t>(saimnieciskās darbības veicēji, </a:t>
                      </a:r>
                      <a:r>
                        <a:rPr kumimoji="0" lang="lv-LV" sz="1200" b="0" i="0" u="none" strike="noStrike" kern="1200" cap="none" normalizeH="0" baseline="0" dirty="0" err="1" smtClean="0">
                          <a:ln>
                            <a:noFill/>
                          </a:ln>
                          <a:solidFill>
                            <a:srgbClr val="012169"/>
                          </a:solidFill>
                          <a:effectLst/>
                          <a:latin typeface="Verdana" pitchFamily="34" charset="0"/>
                          <a:ea typeface="MS PGothic" pitchFamily="34" charset="-128"/>
                          <a:cs typeface="+mn-cs"/>
                        </a:rPr>
                        <a:t>patentmaksātāji</a:t>
                      </a:r>
                      <a:r>
                        <a:rPr kumimoji="0" lang="lv-LV" sz="1200" b="0" i="0" u="none" strike="noStrike" kern="1200" cap="none" normalizeH="0" baseline="0" dirty="0" smtClean="0">
                          <a:ln>
                            <a:noFill/>
                          </a:ln>
                          <a:solidFill>
                            <a:srgbClr val="012169"/>
                          </a:solidFill>
                          <a:effectLst/>
                          <a:latin typeface="Verdana" pitchFamily="34" charset="0"/>
                          <a:ea typeface="MS PGothic" pitchFamily="34" charset="-128"/>
                          <a:cs typeface="+mn-cs"/>
                        </a:rPr>
                        <a:t>, individuālie komersanti)</a:t>
                      </a:r>
                      <a:endParaRPr kumimoji="0" lang="lv-LV" sz="1200" b="0" i="0" u="none" strike="noStrike" kern="1200" cap="none" normalizeH="0" baseline="0" dirty="0">
                        <a:ln>
                          <a:noFill/>
                        </a:ln>
                        <a:solidFill>
                          <a:srgbClr val="012169"/>
                        </a:solidFill>
                        <a:effectLst/>
                        <a:latin typeface="Verdana" pitchFamily="34" charset="0"/>
                        <a:ea typeface="MS PGothic" pitchFamily="3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129 879</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20 042</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15,4</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01359"/>
                  </a:ext>
                </a:extLst>
              </a:tr>
              <a:tr h="399754">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t.sk. PVN </a:t>
                      </a:r>
                      <a:r>
                        <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rPr>
                        <a:t>maksātāju skaits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89 685</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7 639</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8,5</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9971468"/>
                  </a:ext>
                </a:extLst>
              </a:tr>
              <a:tr h="399754">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t.sk. MUN </a:t>
                      </a:r>
                      <a:r>
                        <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rPr>
                        <a:t>maksātāju skaits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45 023</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4 048</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sz="1400" b="1" i="0" u="none" strike="noStrike" kern="1200" cap="none" normalizeH="0" baseline="0" dirty="0" smtClean="0">
                          <a:ln>
                            <a:noFill/>
                          </a:ln>
                          <a:solidFill>
                            <a:srgbClr val="012169"/>
                          </a:solidFill>
                          <a:effectLst/>
                          <a:latin typeface="Verdana" pitchFamily="34" charset="0"/>
                          <a:ea typeface="MS PGothic" pitchFamily="34" charset="-128"/>
                          <a:cs typeface="+mn-cs"/>
                        </a:rPr>
                        <a:t>9,0</a:t>
                      </a:r>
                      <a:endParaRPr kumimoji="0" lang="lv-LV" sz="1400" b="1" i="0" u="none" strike="noStrike" kern="1200" cap="none" normalizeH="0" baseline="0" dirty="0">
                        <a:ln>
                          <a:noFill/>
                        </a:ln>
                        <a:solidFill>
                          <a:srgbClr val="012169"/>
                        </a:solidFill>
                        <a:effectLst/>
                        <a:latin typeface="Verdana" pitchFamily="34" charset="0"/>
                        <a:ea typeface="MS PGothic" pitchFamily="34"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338681"/>
                  </a:ext>
                </a:extLst>
              </a:tr>
            </a:tbl>
          </a:graphicData>
        </a:graphic>
      </p:graphicFrame>
      <p:pic>
        <p:nvPicPr>
          <p:cNvPr id="1026" name="Picture 2" descr="Att&amp;emacr;lu rezult&amp;amacr;ti vaic&amp;amacr;jumam “REGISTRATI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6647" y="5741008"/>
            <a:ext cx="836005" cy="836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tt&amp;emacr;lu rezult&amp;amacr;ti vaic&amp;amacr;jumam “REGISTRATI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6050" y="5741008"/>
            <a:ext cx="836005" cy="8360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tt&amp;emacr;lu rezult&amp;amacr;ti vaic&amp;amacr;jumam “REGISTRATI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6914" y="5710749"/>
            <a:ext cx="836005" cy="83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4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2000"/>
                                        <p:tgtEl>
                                          <p:spTgt spid="1026"/>
                                        </p:tgtEl>
                                      </p:cBhvr>
                                    </p:animEffect>
                                  </p:childTnLst>
                                </p:cTn>
                              </p:par>
                            </p:childTnLst>
                          </p:cTn>
                        </p:par>
                        <p:par>
                          <p:cTn id="16" fill="hold">
                            <p:stCondLst>
                              <p:cond delay="4000"/>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noFill/>
          <a:ln>
            <a:noFill/>
          </a:ln>
        </p:spPr>
        <p:txBody>
          <a:bodyPr>
            <a:normAutofit/>
          </a:bodyPr>
          <a:lstStyle/>
          <a:p>
            <a:pPr algn="ctr"/>
            <a:r>
              <a:rPr lang="lv-LV" sz="2000" dirty="0" smtClean="0">
                <a:ln>
                  <a:solidFill>
                    <a:schemeClr val="tx2"/>
                  </a:solidFill>
                </a:ln>
                <a:solidFill>
                  <a:srgbClr val="070A7B"/>
                </a:solidFill>
              </a:rPr>
              <a:t>Plānotā VID </a:t>
            </a:r>
            <a:r>
              <a:rPr lang="lv-LV" sz="2000" dirty="0" smtClean="0">
                <a:ln>
                  <a:solidFill>
                    <a:schemeClr val="tx2"/>
                  </a:solidFill>
                </a:ln>
                <a:solidFill>
                  <a:srgbClr val="070A7B"/>
                </a:solidFill>
              </a:rPr>
              <a:t>reorganizācija (1)</a:t>
            </a:r>
            <a:endParaRPr lang="lv-LV" sz="2000" dirty="0">
              <a:ln>
                <a:solidFill>
                  <a:schemeClr val="tx2"/>
                </a:solidFill>
              </a:ln>
              <a:solidFill>
                <a:srgbClr val="070A7B"/>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lv-LV" sz="1600" dirty="0">
                <a:solidFill>
                  <a:srgbClr val="070A7B"/>
                </a:solidFill>
              </a:rPr>
              <a:t>2017.gadā plānots likvidēt adreses Talsos un </a:t>
            </a:r>
            <a:r>
              <a:rPr lang="lv-LV" sz="1600" dirty="0" smtClean="0">
                <a:solidFill>
                  <a:srgbClr val="070A7B"/>
                </a:solidFill>
              </a:rPr>
              <a:t>Tukumā;</a:t>
            </a:r>
          </a:p>
          <a:p>
            <a:pPr marL="342900" indent="-342900">
              <a:buFont typeface="Arial" panose="020B0604020202020204" pitchFamily="34" charset="0"/>
              <a:buChar char="•"/>
            </a:pPr>
            <a:endParaRPr lang="lv-LV" sz="1600" dirty="0" smtClean="0">
              <a:solidFill>
                <a:srgbClr val="070A7B"/>
              </a:solidFill>
            </a:endParaRPr>
          </a:p>
          <a:p>
            <a:pPr marL="342900" indent="-342900">
              <a:buFont typeface="Arial" panose="020B0604020202020204" pitchFamily="34" charset="0"/>
              <a:buChar char="•"/>
            </a:pPr>
            <a:r>
              <a:rPr lang="lv-LV" sz="1600" dirty="0" smtClean="0">
                <a:solidFill>
                  <a:srgbClr val="070A7B"/>
                </a:solidFill>
              </a:rPr>
              <a:t>Klientu apkalpošana Tukumā un Talsos tiks nodrošināta;</a:t>
            </a:r>
          </a:p>
          <a:p>
            <a:pPr marL="342900" indent="-342900">
              <a:buFont typeface="Arial" panose="020B0604020202020204" pitchFamily="34" charset="0"/>
              <a:buChar char="•"/>
            </a:pPr>
            <a:endParaRPr lang="lv-LV" sz="1600" dirty="0" smtClean="0">
              <a:solidFill>
                <a:srgbClr val="070A7B"/>
              </a:solidFill>
            </a:endParaRPr>
          </a:p>
          <a:p>
            <a:pPr marL="342900" indent="-342900">
              <a:buFont typeface="Arial" panose="020B0604020202020204" pitchFamily="34" charset="0"/>
              <a:buChar char="•"/>
            </a:pPr>
            <a:r>
              <a:rPr lang="lv-LV" sz="1600" dirty="0" smtClean="0">
                <a:solidFill>
                  <a:srgbClr val="070A7B"/>
                </a:solidFill>
              </a:rPr>
              <a:t>Amata </a:t>
            </a:r>
            <a:r>
              <a:rPr lang="lv-LV" sz="1600" dirty="0">
                <a:solidFill>
                  <a:srgbClr val="070A7B"/>
                </a:solidFill>
              </a:rPr>
              <a:t>vietas no:</a:t>
            </a:r>
          </a:p>
          <a:p>
            <a:pPr marL="1104900" lvl="1" indent="-342900">
              <a:buFont typeface="Arial" panose="020B0604020202020204" pitchFamily="34" charset="0"/>
              <a:buChar char="•"/>
            </a:pPr>
            <a:r>
              <a:rPr lang="lv-LV" sz="1600" dirty="0">
                <a:solidFill>
                  <a:srgbClr val="070A7B"/>
                </a:solidFill>
                <a:latin typeface="Verdana" panose="020B0604030504040204" pitchFamily="34" charset="0"/>
                <a:ea typeface="Verdana" panose="020B0604030504040204" pitchFamily="34" charset="0"/>
                <a:cs typeface="Verdana" panose="020B0604030504040204" pitchFamily="34" charset="0"/>
              </a:rPr>
              <a:t>Talsiem tiks pārceltas uz Kuldīgu;</a:t>
            </a:r>
          </a:p>
          <a:p>
            <a:pPr marL="1104900" lvl="1" indent="-342900">
              <a:buFont typeface="Arial" panose="020B0604020202020204" pitchFamily="34" charset="0"/>
              <a:buChar char="•"/>
            </a:pPr>
            <a:r>
              <a:rPr lang="lv-LV" sz="1600" dirty="0">
                <a:solidFill>
                  <a:srgbClr val="070A7B"/>
                </a:solidFill>
                <a:latin typeface="Verdana" panose="020B0604030504040204" pitchFamily="34" charset="0"/>
                <a:ea typeface="Verdana" panose="020B0604030504040204" pitchFamily="34" charset="0"/>
                <a:cs typeface="Verdana" panose="020B0604030504040204" pitchFamily="34" charset="0"/>
              </a:rPr>
              <a:t>Tukuma tiks pārceltas uz Jūrmalu;</a:t>
            </a:r>
          </a:p>
          <a:p>
            <a:pPr marL="1104900" lvl="1" indent="-342900">
              <a:buFont typeface="Arial" panose="020B0604020202020204" pitchFamily="34" charset="0"/>
              <a:buChar char="•"/>
            </a:pPr>
            <a:endParaRPr lang="lv-LV" dirty="0" smtClean="0"/>
          </a:p>
          <a:p>
            <a:endParaRPr lang="lv-LV" dirty="0" smtClean="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fld id="{DC42D975-9849-4D30-AD29-8FD211EBD203}" type="slidenum">
              <a:rPr lang="lv-LV" smtClean="0"/>
              <a:pPr/>
              <a:t>20</a:t>
            </a:fld>
            <a:endParaRPr lang="lv-LV"/>
          </a:p>
        </p:txBody>
      </p:sp>
    </p:spTree>
    <p:extLst>
      <p:ext uri="{BB962C8B-B14F-4D97-AF65-F5344CB8AC3E}">
        <p14:creationId xmlns:p14="http://schemas.microsoft.com/office/powerpoint/2010/main" val="403243324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548680"/>
            <a:ext cx="6096000" cy="599728"/>
          </a:xfrm>
          <a:noFill/>
          <a:ln>
            <a:noFill/>
          </a:ln>
        </p:spPr>
        <p:txBody>
          <a:bodyPr>
            <a:normAutofit/>
          </a:bodyPr>
          <a:lstStyle/>
          <a:p>
            <a:pPr algn="ctr"/>
            <a:r>
              <a:rPr lang="lv-LV" sz="2000" dirty="0" smtClean="0">
                <a:ln>
                  <a:solidFill>
                    <a:schemeClr val="tx2"/>
                  </a:solidFill>
                </a:ln>
                <a:solidFill>
                  <a:srgbClr val="070A7B"/>
                </a:solidFill>
              </a:rPr>
              <a:t>Plānotā VID </a:t>
            </a:r>
            <a:r>
              <a:rPr lang="lv-LV" sz="2000" dirty="0" smtClean="0">
                <a:ln>
                  <a:solidFill>
                    <a:schemeClr val="tx2"/>
                  </a:solidFill>
                </a:ln>
                <a:solidFill>
                  <a:srgbClr val="070A7B"/>
                </a:solidFill>
              </a:rPr>
              <a:t>reorganizācija (2)</a:t>
            </a:r>
            <a:endParaRPr lang="lv-LV" sz="2000" dirty="0">
              <a:ln>
                <a:solidFill>
                  <a:schemeClr val="tx2"/>
                </a:solidFill>
              </a:ln>
              <a:solidFill>
                <a:srgbClr val="070A7B"/>
              </a:solidFill>
            </a:endParaRPr>
          </a:p>
        </p:txBody>
      </p:sp>
      <p:sp>
        <p:nvSpPr>
          <p:cNvPr id="6" name="Slide Number Placeholder 5"/>
          <p:cNvSpPr>
            <a:spLocks noGrp="1"/>
          </p:cNvSpPr>
          <p:nvPr>
            <p:ph type="sldNum" sz="quarter" idx="13"/>
          </p:nvPr>
        </p:nvSpPr>
        <p:spPr/>
        <p:txBody>
          <a:bodyPr/>
          <a:lstStyle/>
          <a:p>
            <a:fld id="{DC42D975-9849-4D30-AD29-8FD211EBD203}" type="slidenum">
              <a:rPr lang="lv-LV" smtClean="0"/>
              <a:pPr/>
              <a:t>21</a:t>
            </a:fld>
            <a:endParaRPr lang="lv-LV"/>
          </a:p>
        </p:txBody>
      </p:sp>
      <p:graphicFrame>
        <p:nvGraphicFramePr>
          <p:cNvPr id="5" name="Content Placeholder 4"/>
          <p:cNvGraphicFramePr>
            <a:graphicFrameLocks noGrp="1"/>
          </p:cNvGraphicFramePr>
          <p:nvPr>
            <p:ph idx="1"/>
            <p:extLst/>
          </p:nvPr>
        </p:nvGraphicFramePr>
        <p:xfrm>
          <a:off x="2051720" y="1556792"/>
          <a:ext cx="4762872" cy="2808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nvPr>
        </p:nvGraphicFramePr>
        <p:xfrm>
          <a:off x="4661778" y="2852936"/>
          <a:ext cx="4482222" cy="22972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4"/>
          <p:cNvGraphicFramePr>
            <a:graphicFrameLocks/>
          </p:cNvGraphicFramePr>
          <p:nvPr>
            <p:extLst/>
          </p:nvPr>
        </p:nvGraphicFramePr>
        <p:xfrm>
          <a:off x="-396552" y="2996952"/>
          <a:ext cx="4762872" cy="28083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TextBox 8"/>
          <p:cNvSpPr txBox="1"/>
          <p:nvPr/>
        </p:nvSpPr>
        <p:spPr>
          <a:xfrm>
            <a:off x="1043608" y="5661248"/>
            <a:ext cx="7056784" cy="738664"/>
          </a:xfrm>
          <a:prstGeom prst="rect">
            <a:avLst/>
          </a:prstGeom>
          <a:noFill/>
        </p:spPr>
        <p:txBody>
          <a:bodyPr wrap="square" rtlCol="0">
            <a:spAutoFit/>
          </a:bodyPr>
          <a:lstStyle/>
          <a:p>
            <a:r>
              <a:rPr lang="lv-LV" sz="1400" dirty="0">
                <a:solidFill>
                  <a:srgbClr val="070A7B"/>
                </a:solidFill>
                <a:latin typeface="Verdana" panose="020B0604030504040204" pitchFamily="34" charset="0"/>
                <a:ea typeface="Verdana" panose="020B0604030504040204" pitchFamily="34" charset="0"/>
                <a:cs typeface="Verdana" panose="020B0604030504040204" pitchFamily="34" charset="0"/>
              </a:rPr>
              <a:t>Kurzemes reģionā nav paredzēts samazināt klientu apkalpošanas vietu skaitu, bet samazināt apkalpošanā iesaistīto darbinieku skaitu, novirzot resursus citu VID nodokļu administrēšanas procesu veikšanai </a:t>
            </a:r>
          </a:p>
        </p:txBody>
      </p:sp>
    </p:spTree>
    <p:extLst>
      <p:ext uri="{BB962C8B-B14F-4D97-AF65-F5344CB8AC3E}">
        <p14:creationId xmlns:p14="http://schemas.microsoft.com/office/powerpoint/2010/main" val="2707208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Placeholder 2"/>
          <p:cNvSpPr>
            <a:spLocks noGrp="1"/>
          </p:cNvSpPr>
          <p:nvPr>
            <p:ph type="body" sz="quarter" idx="11"/>
          </p:nvPr>
        </p:nvSpPr>
        <p:spPr/>
        <p:txBody>
          <a:bodyPr/>
          <a:lstStyle/>
          <a:p>
            <a:endParaRPr lang="lv-LV" altLang="lv-LV" dirty="0" smtClean="0"/>
          </a:p>
        </p:txBody>
      </p:sp>
      <p:sp>
        <p:nvSpPr>
          <p:cNvPr id="4" name="Text Placeholder 1"/>
          <p:cNvSpPr>
            <a:spLocks noGrp="1"/>
          </p:cNvSpPr>
          <p:nvPr>
            <p:ph type="body" sz="quarter" idx="10"/>
          </p:nvPr>
        </p:nvSpPr>
        <p:spPr>
          <a:xfrm>
            <a:off x="1679944" y="3320951"/>
            <a:ext cx="5403605" cy="914400"/>
          </a:xfrm>
        </p:spPr>
        <p:txBody>
          <a:bodyPr anchor="ctr">
            <a:noAutofit/>
          </a:bodyPr>
          <a:lstStyle/>
          <a:p>
            <a:r>
              <a:rPr lang="lv-LV" altLang="lv-LV" sz="3200" b="1" dirty="0" smtClean="0">
                <a:solidFill>
                  <a:srgbClr val="002060"/>
                </a:solidFill>
              </a:rPr>
              <a:t>Paldies par uzmanību!</a:t>
            </a:r>
          </a:p>
        </p:txBody>
      </p:sp>
    </p:spTree>
    <p:extLst>
      <p:ext uri="{BB962C8B-B14F-4D97-AF65-F5344CB8AC3E}">
        <p14:creationId xmlns:p14="http://schemas.microsoft.com/office/powerpoint/2010/main" val="1196347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3"/>
          </p:nvPr>
        </p:nvSpPr>
        <p:spPr bwMode="auto">
          <a:xfrm>
            <a:off x="8474159" y="6438594"/>
            <a:ext cx="5810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098D81-DFEA-4C08-8F40-06A404A2AAAE}" type="slidenum">
              <a:rPr lang="en-US" altLang="lv-LV" smtClean="0"/>
              <a:pPr/>
              <a:t>3</a:t>
            </a:fld>
            <a:endParaRPr lang="en-US" altLang="lv-LV" dirty="0" smtClean="0"/>
          </a:p>
        </p:txBody>
      </p:sp>
      <p:sp>
        <p:nvSpPr>
          <p:cNvPr id="75779" name="Title 1"/>
          <p:cNvSpPr>
            <a:spLocks noGrp="1"/>
          </p:cNvSpPr>
          <p:nvPr>
            <p:ph type="title"/>
          </p:nvPr>
        </p:nvSpPr>
        <p:spPr>
          <a:xfrm>
            <a:off x="1600199" y="329186"/>
            <a:ext cx="7013659" cy="1137304"/>
          </a:xfrm>
        </p:spPr>
        <p:txBody>
          <a:bodyPr>
            <a:noAutofit/>
          </a:bodyPr>
          <a:lstStyle/>
          <a:p>
            <a:pPr algn="r"/>
            <a:r>
              <a:rPr lang="lv-LV" altLang="lv-LV" sz="2000" dirty="0" smtClean="0">
                <a:solidFill>
                  <a:schemeClr val="tx2"/>
                </a:solidFill>
                <a:latin typeface="Verdana" panose="020B0604030504040204" pitchFamily="34" charset="0"/>
              </a:rPr>
              <a:t>VID administrētie nodokļu ieņēmumi* no </a:t>
            </a:r>
            <a:r>
              <a:rPr lang="lv-LV" sz="2000" dirty="0" smtClean="0">
                <a:solidFill>
                  <a:schemeClr val="tx2"/>
                </a:solidFill>
                <a:latin typeface="Verdana" panose="020B0604030504040204" pitchFamily="34" charset="0"/>
              </a:rPr>
              <a:t>Kurzemes plānošanas reģiona nodokļu </a:t>
            </a:r>
            <a:r>
              <a:rPr lang="lv-LV" altLang="lv-LV" sz="2000" dirty="0" smtClean="0">
                <a:solidFill>
                  <a:schemeClr val="tx2"/>
                </a:solidFill>
                <a:latin typeface="Verdana" panose="020B0604030504040204" pitchFamily="34" charset="0"/>
              </a:rPr>
              <a:t>maksātājiem 2016.gadā, milj. EUR</a:t>
            </a:r>
          </a:p>
        </p:txBody>
      </p:sp>
      <p:graphicFrame>
        <p:nvGraphicFramePr>
          <p:cNvPr id="8" name="Content Placeholder 6"/>
          <p:cNvGraphicFramePr>
            <a:graphicFrameLocks noGrp="1"/>
          </p:cNvGraphicFramePr>
          <p:nvPr>
            <p:ph idx="1"/>
            <p:extLst/>
          </p:nvPr>
        </p:nvGraphicFramePr>
        <p:xfrm>
          <a:off x="1121434" y="1433833"/>
          <a:ext cx="7136741" cy="4462142"/>
        </p:xfrm>
        <a:graphic>
          <a:graphicData uri="http://schemas.openxmlformats.org/drawingml/2006/table">
            <a:tbl>
              <a:tblPr firstRow="1" bandRow="1">
                <a:tableStyleId>{5C22544A-7EE6-4342-B048-85BDC9FD1C3A}</a:tableStyleId>
              </a:tblPr>
              <a:tblGrid>
                <a:gridCol w="2337758">
                  <a:extLst>
                    <a:ext uri="{9D8B030D-6E8A-4147-A177-3AD203B41FA5}">
                      <a16:colId xmlns:a16="http://schemas.microsoft.com/office/drawing/2014/main" val="20000"/>
                    </a:ext>
                  </a:extLst>
                </a:gridCol>
                <a:gridCol w="1014607">
                  <a:extLst>
                    <a:ext uri="{9D8B030D-6E8A-4147-A177-3AD203B41FA5}">
                      <a16:colId xmlns:a16="http://schemas.microsoft.com/office/drawing/2014/main" val="20001"/>
                    </a:ext>
                  </a:extLst>
                </a:gridCol>
                <a:gridCol w="1780352">
                  <a:extLst>
                    <a:ext uri="{9D8B030D-6E8A-4147-A177-3AD203B41FA5}">
                      <a16:colId xmlns:a16="http://schemas.microsoft.com/office/drawing/2014/main" val="20002"/>
                    </a:ext>
                  </a:extLst>
                </a:gridCol>
                <a:gridCol w="2004024">
                  <a:extLst>
                    <a:ext uri="{9D8B030D-6E8A-4147-A177-3AD203B41FA5}">
                      <a16:colId xmlns:a16="http://schemas.microsoft.com/office/drawing/2014/main" val="20003"/>
                    </a:ext>
                  </a:extLst>
                </a:gridCol>
              </a:tblGrid>
              <a:tr h="1196810">
                <a:tc>
                  <a:txBody>
                    <a:bodyPr/>
                    <a:lstStyle/>
                    <a:p>
                      <a:endParaRPr lang="lv-LV" sz="1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kumimoji="0" lang="lv-LV" sz="14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endParaRPr>
                    </a:p>
                    <a:p>
                      <a:pPr algn="ctr"/>
                      <a:r>
                        <a:rPr lang="lv-LV" sz="1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Nodokļa veids</a:t>
                      </a:r>
                    </a:p>
                    <a:p>
                      <a:endParaRPr lang="lv-LV" sz="1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lv-LV"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91450" marR="91450" marT="45709" marB="4570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altLang="lv-LV" sz="14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Valstī</a:t>
                      </a:r>
                    </a:p>
                  </a:txBody>
                  <a:tcPr marL="7040" marR="7040" marT="7041"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defRPr/>
                      </a:pPr>
                      <a:r>
                        <a:rPr lang="lv-LV" sz="1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Kurzemes plānošanas reģionā</a:t>
                      </a:r>
                      <a:endParaRPr kumimoji="0" lang="lv-LV" altLang="lv-LV" sz="14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40" marR="7040" marT="704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defRPr/>
                      </a:pPr>
                      <a:r>
                        <a:rPr kumimoji="0" lang="lv-LV" altLang="lv-LV" sz="14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 </a:t>
                      </a:r>
                    </a:p>
                    <a:p>
                      <a:pPr marL="0" marR="0" lvl="0" indent="0" algn="ctr" defTabSz="938213" rtl="0" eaLnBrk="1" fontAlgn="ctr" latinLnBrk="0" hangingPunct="1">
                        <a:lnSpc>
                          <a:spcPct val="100000"/>
                        </a:lnSpc>
                        <a:spcBef>
                          <a:spcPct val="0"/>
                        </a:spcBef>
                        <a:spcAft>
                          <a:spcPct val="0"/>
                        </a:spcAft>
                        <a:buClrTx/>
                        <a:buSzTx/>
                        <a:buFontTx/>
                        <a:buNone/>
                        <a:tabLst/>
                        <a:defRPr/>
                      </a:pPr>
                      <a:r>
                        <a:rPr kumimoji="0" lang="lv-LV" altLang="lv-LV" sz="14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no kopējiem nodokļu ieņēmumiem valstī </a:t>
                      </a:r>
                    </a:p>
                  </a:txBody>
                  <a:tcPr marL="7040" marR="7040" marT="704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0779">
                <a:tc>
                  <a:txBody>
                    <a:bodyPr/>
                    <a:lstStyle/>
                    <a:p>
                      <a:pPr marL="0" marR="0" lvl="0" indent="0" algn="l"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Uzņēmumu ienākuma nodoklis                        </a:t>
                      </a:r>
                    </a:p>
                  </a:txBody>
                  <a:tcPr marL="36000" marR="9525" marT="952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417,74</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19,65</a:t>
                      </a:r>
                      <a:endParaRPr kumimoji="0" lang="lv-LV" sz="1400" b="1" i="0" u="none" strike="noStrike" kern="1200" cap="none" normalizeH="0" baseline="0" dirty="0">
                        <a:ln>
                          <a:noFill/>
                        </a:ln>
                        <a:solidFill>
                          <a:srgbClr val="002060"/>
                        </a:solidFill>
                        <a:effectLst/>
                        <a:latin typeface="Verdana" pitchFamily="34" charset="0"/>
                        <a:ea typeface="+mn-ea"/>
                        <a:cs typeface="Arial" charset="0"/>
                      </a:endParaRP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4,7</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r h="485865">
                <a:tc>
                  <a:txBody>
                    <a:bodyPr/>
                    <a:lstStyle/>
                    <a:p>
                      <a:pPr marL="0" marR="0" lvl="0" indent="0" algn="l"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Pievienotās vērtības nodoklis                     </a:t>
                      </a:r>
                    </a:p>
                  </a:txBody>
                  <a:tcPr marL="36000" marR="9525" marT="952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2 018,90</a:t>
                      </a:r>
                      <a:endParaRPr kumimoji="0" lang="lv-LV" sz="1400" b="1" i="0" u="none" strike="noStrike" kern="1200" cap="none" normalizeH="0" baseline="0" dirty="0">
                        <a:ln>
                          <a:noFill/>
                        </a:ln>
                        <a:solidFill>
                          <a:srgbClr val="002060"/>
                        </a:solidFill>
                        <a:effectLst/>
                        <a:latin typeface="Verdana" pitchFamily="34" charset="0"/>
                        <a:ea typeface="+mn-ea"/>
                        <a:cs typeface="Arial" charset="0"/>
                      </a:endParaRP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3,13</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0,2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671248">
                <a:tc>
                  <a:txBody>
                    <a:bodyPr/>
                    <a:lstStyle/>
                    <a:p>
                      <a:pPr marL="0" marR="0" lvl="0" indent="0" algn="l"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Valsts sociālās apdrošināšanas obligātās iemaksas</a:t>
                      </a:r>
                    </a:p>
                  </a:txBody>
                  <a:tcPr marL="36000" marR="9525" marT="952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2 497,78</a:t>
                      </a:r>
                      <a:endParaRPr kumimoji="0" lang="lv-LV" sz="1400" b="1" i="0" u="none" strike="noStrike" kern="1200" cap="none" normalizeH="0" baseline="0" dirty="0">
                        <a:ln>
                          <a:noFill/>
                        </a:ln>
                        <a:solidFill>
                          <a:srgbClr val="002060"/>
                        </a:solidFill>
                        <a:effectLst/>
                        <a:latin typeface="Verdana" pitchFamily="34" charset="0"/>
                        <a:ea typeface="+mn-ea"/>
                        <a:cs typeface="Arial" charset="0"/>
                      </a:endParaRP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184,03</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7,4</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5"/>
                  </a:ext>
                </a:extLst>
              </a:tr>
              <a:tr h="450779">
                <a:tc>
                  <a:txBody>
                    <a:bodyPr/>
                    <a:lstStyle/>
                    <a:p>
                      <a:pPr marL="0" marR="0" lvl="0" indent="0" algn="l"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Iedzīvotāju ienākuma nodoklis                     </a:t>
                      </a:r>
                    </a:p>
                  </a:txBody>
                  <a:tcPr marL="36000" marR="9525" marT="952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1 504,43</a:t>
                      </a:r>
                      <a:endParaRPr kumimoji="0" lang="lv-LV" sz="1400" b="1" i="0" u="none" strike="noStrike" kern="1200" cap="none" normalizeH="0" baseline="0" dirty="0">
                        <a:ln>
                          <a:noFill/>
                        </a:ln>
                        <a:solidFill>
                          <a:srgbClr val="002060"/>
                        </a:solidFill>
                        <a:effectLst/>
                        <a:latin typeface="Verdana" pitchFamily="34" charset="0"/>
                        <a:ea typeface="+mn-ea"/>
                        <a:cs typeface="Arial" charset="0"/>
                      </a:endParaRP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95,77</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6,4</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6"/>
                  </a:ext>
                </a:extLst>
              </a:tr>
              <a:tr h="385209">
                <a:tc>
                  <a:txBody>
                    <a:bodyPr/>
                    <a:lstStyle/>
                    <a:p>
                      <a:pPr marL="0" marR="0" lvl="0" indent="0" algn="l"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Akcīzes nodoklis</a:t>
                      </a:r>
                      <a:endParaRPr kumimoji="0" lang="lv-LV" sz="1400" b="1" i="0" u="none" strike="noStrike" kern="1200" cap="none" normalizeH="0" baseline="0" dirty="0">
                        <a:ln>
                          <a:noFill/>
                        </a:ln>
                        <a:solidFill>
                          <a:srgbClr val="002060"/>
                        </a:solidFill>
                        <a:effectLst/>
                        <a:latin typeface="Verdana" pitchFamily="34" charset="0"/>
                        <a:ea typeface="+mn-ea"/>
                        <a:cs typeface="Arial" charset="0"/>
                      </a:endParaRPr>
                    </a:p>
                  </a:txBody>
                  <a:tcPr marL="36000" marR="9525" marT="952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861,01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9,38</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1,1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438710186"/>
                  </a:ext>
                </a:extLst>
              </a:tr>
              <a:tr h="385209">
                <a:tc>
                  <a:txBody>
                    <a:bodyPr/>
                    <a:lstStyle/>
                    <a:p>
                      <a:pPr marL="0" marR="0" lvl="0" indent="0" algn="l"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Pārējie nodokļi</a:t>
                      </a:r>
                      <a:endParaRPr kumimoji="0" lang="lv-LV" sz="1400" b="1" i="0" u="none" strike="noStrike" kern="1200" cap="none" normalizeH="0" baseline="0" dirty="0">
                        <a:ln>
                          <a:noFill/>
                        </a:ln>
                        <a:solidFill>
                          <a:srgbClr val="002060"/>
                        </a:solidFill>
                        <a:effectLst/>
                        <a:latin typeface="Verdana" pitchFamily="34" charset="0"/>
                        <a:ea typeface="+mn-ea"/>
                        <a:cs typeface="Arial" charset="0"/>
                      </a:endParaRPr>
                    </a:p>
                  </a:txBody>
                  <a:tcPr marL="36000" marR="9525" marT="952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180,61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7,88</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4,4</a:t>
                      </a:r>
                      <a:endParaRPr kumimoji="0" lang="lv-LV" sz="1400" b="1" i="0" u="none" strike="noStrike" kern="1200" cap="none" normalizeH="0" baseline="0" dirty="0">
                        <a:ln>
                          <a:noFill/>
                        </a:ln>
                        <a:solidFill>
                          <a:srgbClr val="002060"/>
                        </a:solidFill>
                        <a:effectLst/>
                        <a:latin typeface="Verdana" pitchFamily="34" charset="0"/>
                        <a:ea typeface="+mn-ea"/>
                        <a:cs typeface="Arial" charset="0"/>
                      </a:endParaRP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7"/>
                  </a:ext>
                </a:extLst>
              </a:tr>
              <a:tr h="412681">
                <a:tc>
                  <a:txBody>
                    <a:bodyPr/>
                    <a:lstStyle/>
                    <a:p>
                      <a:pPr algn="l" fontAlgn="ctr"/>
                      <a:r>
                        <a:rPr kumimoji="0" lang="lv-LV" sz="1400" b="1" i="0" u="none" strike="noStrike" kern="1200" cap="none" normalizeH="0" baseline="0" dirty="0">
                          <a:ln>
                            <a:noFill/>
                          </a:ln>
                          <a:solidFill>
                            <a:srgbClr val="002060"/>
                          </a:solidFill>
                          <a:effectLst/>
                          <a:latin typeface="Verdana" pitchFamily="34" charset="0"/>
                          <a:ea typeface="+mn-ea"/>
                          <a:cs typeface="Arial" charset="0"/>
                        </a:rPr>
                        <a:t>VID administrētie </a:t>
                      </a: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nodokļu </a:t>
                      </a:r>
                      <a:r>
                        <a:rPr kumimoji="0" lang="lv-LV" sz="1400" b="1" i="0" u="none" strike="noStrike" kern="1200" cap="none" normalizeH="0" baseline="0" dirty="0">
                          <a:ln>
                            <a:noFill/>
                          </a:ln>
                          <a:solidFill>
                            <a:srgbClr val="002060"/>
                          </a:solidFill>
                          <a:effectLst/>
                          <a:latin typeface="Verdana" pitchFamily="34" charset="0"/>
                          <a:ea typeface="+mn-ea"/>
                          <a:cs typeface="Arial" charset="0"/>
                        </a:rPr>
                        <a:t>ieņēmumi</a:t>
                      </a:r>
                    </a:p>
                  </a:txBody>
                  <a:tcPr marL="36000" marR="9526" marT="952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smtClean="0">
                          <a:ln>
                            <a:noFill/>
                          </a:ln>
                          <a:solidFill>
                            <a:srgbClr val="002060"/>
                          </a:solidFill>
                          <a:effectLst/>
                          <a:latin typeface="Verdana" pitchFamily="34" charset="0"/>
                          <a:ea typeface="+mn-ea"/>
                          <a:cs typeface="Arial" charset="0"/>
                        </a:rPr>
                        <a:t>7 480,46</a:t>
                      </a:r>
                      <a:endParaRPr kumimoji="0" lang="lv-LV" sz="1400" b="1" i="0" u="none" strike="noStrike" kern="1200" cap="none" normalizeH="0" baseline="0" dirty="0">
                        <a:ln>
                          <a:noFill/>
                        </a:ln>
                        <a:solidFill>
                          <a:srgbClr val="002060"/>
                        </a:solidFill>
                        <a:effectLst/>
                        <a:latin typeface="Verdana" pitchFamily="34" charset="0"/>
                        <a:ea typeface="+mn-ea"/>
                        <a:cs typeface="Arial" charset="0"/>
                      </a:endParaRP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319,85</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sz="1400" b="1" i="0" u="none" strike="noStrike" kern="1200" cap="none" normalizeH="0" baseline="0" dirty="0">
                          <a:ln>
                            <a:noFill/>
                          </a:ln>
                          <a:solidFill>
                            <a:srgbClr val="002060"/>
                          </a:solidFill>
                          <a:effectLst/>
                          <a:latin typeface="Verdana" pitchFamily="34" charset="0"/>
                          <a:ea typeface="+mn-ea"/>
                          <a:cs typeface="Arial" charset="0"/>
                        </a:rPr>
                        <a:t>4,3</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
        <p:nvSpPr>
          <p:cNvPr id="75846" name="Rectangle 8"/>
          <p:cNvSpPr>
            <a:spLocks noChangeArrowheads="1"/>
          </p:cNvSpPr>
          <p:nvPr/>
        </p:nvSpPr>
        <p:spPr bwMode="auto">
          <a:xfrm>
            <a:off x="364337" y="6045563"/>
            <a:ext cx="848677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300">
                <a:solidFill>
                  <a:schemeClr val="tx1"/>
                </a:solidFill>
                <a:latin typeface="Times New Roman" pitchFamily="18" charset="0"/>
              </a:defRPr>
            </a:lvl1pPr>
            <a:lvl2pPr marL="762000" indent="-292100" eaLnBrk="0" hangingPunct="0">
              <a:spcBef>
                <a:spcPct val="20000"/>
              </a:spcBef>
              <a:buFont typeface="Arial" charset="0"/>
              <a:buChar char="–"/>
              <a:defRPr sz="2900">
                <a:solidFill>
                  <a:schemeClr val="tx1"/>
                </a:solidFill>
                <a:latin typeface="Times New Roman" pitchFamily="18" charset="0"/>
              </a:defRPr>
            </a:lvl2pPr>
            <a:lvl3pPr marL="1173163" indent="-233363" eaLnBrk="0" hangingPunct="0">
              <a:spcBef>
                <a:spcPct val="20000"/>
              </a:spcBef>
              <a:buFont typeface="Arial" charset="0"/>
              <a:buChar char="•"/>
              <a:defRPr sz="2500">
                <a:solidFill>
                  <a:schemeClr val="tx1"/>
                </a:solidFill>
                <a:latin typeface="Times New Roman" pitchFamily="18" charset="0"/>
              </a:defRPr>
            </a:lvl3pPr>
            <a:lvl4pPr marL="1643063" indent="-233363" eaLnBrk="0" hangingPunct="0">
              <a:spcBef>
                <a:spcPct val="20000"/>
              </a:spcBef>
              <a:buFont typeface="Arial" charset="0"/>
              <a:buChar char="–"/>
              <a:defRPr sz="1900">
                <a:solidFill>
                  <a:schemeClr val="tx1"/>
                </a:solidFill>
                <a:latin typeface="Times New Roman" pitchFamily="18" charset="0"/>
              </a:defRPr>
            </a:lvl4pPr>
            <a:lvl5pPr marL="2112963" indent="-233363" eaLnBrk="0" hangingPunct="0">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lgn="just" eaLnBrk="1" hangingPunct="1">
              <a:spcBef>
                <a:spcPct val="0"/>
              </a:spcBef>
              <a:buFontTx/>
              <a:buNone/>
            </a:pPr>
            <a:r>
              <a:rPr lang="lv-LV" altLang="lv-LV" sz="900" dirty="0">
                <a:solidFill>
                  <a:srgbClr val="002060"/>
                </a:solidFill>
                <a:latin typeface="Verdana" pitchFamily="34" charset="0"/>
              </a:rPr>
              <a:t>* Izņemot vieglo automobiļu un motociklu nodokļa, transportlīdzekļa ekspluatācijas nodokļa un uzņēmumu vieglo transportlīdzekļu nodokļa ieņēmumus, jo maksājumi, kas veikti VAS “Ceļu satiksmes drošības direkcija</a:t>
            </a:r>
            <a:r>
              <a:rPr lang="lv-LV" altLang="lv-LV" sz="900" dirty="0" smtClean="0">
                <a:solidFill>
                  <a:srgbClr val="002060"/>
                </a:solidFill>
                <a:latin typeface="Verdana" pitchFamily="34" charset="0"/>
              </a:rPr>
              <a:t>” vai tehniskās apskates stacijās, </a:t>
            </a:r>
            <a:r>
              <a:rPr lang="lv-LV" altLang="lv-LV" sz="900" dirty="0">
                <a:solidFill>
                  <a:srgbClr val="002060"/>
                </a:solidFill>
                <a:latin typeface="Verdana" pitchFamily="34" charset="0"/>
              </a:rPr>
              <a:t>VID datubāzē netiek piesaistīti nodokļu maksātājiem, kā arī bez mikrouzņēmumu </a:t>
            </a:r>
            <a:r>
              <a:rPr lang="lv-LV" altLang="lv-LV" sz="900" dirty="0" smtClean="0">
                <a:solidFill>
                  <a:srgbClr val="002060"/>
                </a:solidFill>
                <a:latin typeface="Verdana" pitchFamily="34" charset="0"/>
              </a:rPr>
              <a:t>nodokļa sadalījuma</a:t>
            </a:r>
            <a:endParaRPr lang="lv-LV" altLang="lv-LV" sz="900" dirty="0">
              <a:solidFill>
                <a:srgbClr val="002060"/>
              </a:solidFill>
              <a:latin typeface="Verdana" pitchFamily="34" charset="0"/>
            </a:endParaRPr>
          </a:p>
        </p:txBody>
      </p:sp>
    </p:spTree>
    <p:extLst>
      <p:ext uri="{BB962C8B-B14F-4D97-AF65-F5344CB8AC3E}">
        <p14:creationId xmlns:p14="http://schemas.microsoft.com/office/powerpoint/2010/main" val="2698636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3"/>
          </p:nvPr>
        </p:nvSpPr>
        <p:spPr bwMode="auto">
          <a:xfrm>
            <a:off x="8353425" y="6380946"/>
            <a:ext cx="676274" cy="315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D973ED7-9633-4399-B9B6-DA306796F3B8}" type="slidenum">
              <a:rPr lang="en-US" altLang="lv-LV" smtClean="0"/>
              <a:pPr/>
              <a:t>4</a:t>
            </a:fld>
            <a:endParaRPr lang="en-US" altLang="lv-LV" dirty="0" smtClean="0"/>
          </a:p>
        </p:txBody>
      </p:sp>
      <p:sp>
        <p:nvSpPr>
          <p:cNvPr id="74755" name="Title 1"/>
          <p:cNvSpPr>
            <a:spLocks noGrp="1"/>
          </p:cNvSpPr>
          <p:nvPr>
            <p:ph type="title"/>
          </p:nvPr>
        </p:nvSpPr>
        <p:spPr>
          <a:xfrm>
            <a:off x="1535501" y="191117"/>
            <a:ext cx="7332273" cy="1383683"/>
          </a:xfrm>
        </p:spPr>
        <p:txBody>
          <a:bodyPr>
            <a:noAutofit/>
          </a:bodyPr>
          <a:lstStyle/>
          <a:p>
            <a:pPr algn="r"/>
            <a:r>
              <a:rPr lang="lv-LV" altLang="lv-LV" sz="2000" dirty="0">
                <a:solidFill>
                  <a:schemeClr val="tx2"/>
                </a:solidFill>
              </a:rPr>
              <a:t>VID </a:t>
            </a:r>
            <a:r>
              <a:rPr lang="lv-LV" altLang="lv-LV" sz="2000" dirty="0" smtClean="0">
                <a:solidFill>
                  <a:schemeClr val="tx2"/>
                </a:solidFill>
              </a:rPr>
              <a:t>administrētie nodokļu </a:t>
            </a:r>
            <a:r>
              <a:rPr lang="lv-LV" altLang="lv-LV" sz="2000" dirty="0">
                <a:solidFill>
                  <a:schemeClr val="tx2"/>
                </a:solidFill>
              </a:rPr>
              <a:t>ieņēmumi* no </a:t>
            </a:r>
            <a:r>
              <a:rPr lang="lv-LV" altLang="lv-LV" sz="2000" dirty="0" smtClean="0">
                <a:solidFill>
                  <a:schemeClr val="tx2"/>
                </a:solidFill>
              </a:rPr>
              <a:t>Kurzemes </a:t>
            </a:r>
            <a:r>
              <a:rPr lang="lv-LV" altLang="lv-LV" sz="2000" dirty="0">
                <a:solidFill>
                  <a:schemeClr val="tx2"/>
                </a:solidFill>
              </a:rPr>
              <a:t>plānošanas reģiona nodokļu </a:t>
            </a:r>
            <a:r>
              <a:rPr lang="lv-LV" altLang="lv-LV" sz="2000" dirty="0" smtClean="0">
                <a:solidFill>
                  <a:schemeClr val="tx2"/>
                </a:solidFill>
              </a:rPr>
              <a:t>maksātājiem no 2013. līdz 2016.gadam, </a:t>
            </a:r>
            <a:r>
              <a:rPr lang="lv-LV" altLang="lv-LV" sz="2000" dirty="0">
                <a:solidFill>
                  <a:schemeClr val="tx2"/>
                </a:solidFill>
              </a:rPr>
              <a:t>milj. EUR</a:t>
            </a:r>
          </a:p>
        </p:txBody>
      </p:sp>
      <p:sp>
        <p:nvSpPr>
          <p:cNvPr id="74758" name="Rectangle 17"/>
          <p:cNvSpPr>
            <a:spLocks noChangeArrowheads="1"/>
          </p:cNvSpPr>
          <p:nvPr/>
        </p:nvSpPr>
        <p:spPr bwMode="auto">
          <a:xfrm>
            <a:off x="300251" y="6326743"/>
            <a:ext cx="82841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eaLnBrk="0" hangingPunct="0">
              <a:spcBef>
                <a:spcPct val="20000"/>
              </a:spcBef>
              <a:buFont typeface="Arial" charset="0"/>
              <a:buChar char="•"/>
              <a:tabLst>
                <a:tab pos="361950" algn="l"/>
              </a:tabLst>
              <a:defRPr sz="3300">
                <a:solidFill>
                  <a:schemeClr val="tx1"/>
                </a:solidFill>
                <a:latin typeface="Times New Roman" pitchFamily="18" charset="0"/>
              </a:defRPr>
            </a:lvl1pPr>
            <a:lvl2pPr marL="762000" indent="-292100" eaLnBrk="0" hangingPunct="0">
              <a:spcBef>
                <a:spcPct val="20000"/>
              </a:spcBef>
              <a:buFont typeface="Arial" charset="0"/>
              <a:buChar char="–"/>
              <a:tabLst>
                <a:tab pos="361950" algn="l"/>
              </a:tabLst>
              <a:defRPr sz="2900">
                <a:solidFill>
                  <a:schemeClr val="tx1"/>
                </a:solidFill>
                <a:latin typeface="Times New Roman" pitchFamily="18" charset="0"/>
              </a:defRPr>
            </a:lvl2pPr>
            <a:lvl3pPr marL="1173163" indent="-233363" eaLnBrk="0" hangingPunct="0">
              <a:spcBef>
                <a:spcPct val="20000"/>
              </a:spcBef>
              <a:buFont typeface="Arial" charset="0"/>
              <a:buChar char="•"/>
              <a:tabLst>
                <a:tab pos="361950" algn="l"/>
              </a:tabLst>
              <a:defRPr sz="2500">
                <a:solidFill>
                  <a:schemeClr val="tx1"/>
                </a:solidFill>
                <a:latin typeface="Times New Roman" pitchFamily="18" charset="0"/>
              </a:defRPr>
            </a:lvl3pPr>
            <a:lvl4pPr marL="1643063" indent="-233363" eaLnBrk="0" hangingPunct="0">
              <a:spcBef>
                <a:spcPct val="20000"/>
              </a:spcBef>
              <a:buFont typeface="Arial" charset="0"/>
              <a:buChar char="–"/>
              <a:tabLst>
                <a:tab pos="361950" algn="l"/>
              </a:tabLst>
              <a:defRPr sz="1900">
                <a:solidFill>
                  <a:schemeClr val="tx1"/>
                </a:solidFill>
                <a:latin typeface="Times New Roman" pitchFamily="18" charset="0"/>
              </a:defRPr>
            </a:lvl4pPr>
            <a:lvl5pPr marL="2112963" indent="-233363" eaLnBrk="0" hangingPunct="0">
              <a:spcBef>
                <a:spcPct val="20000"/>
              </a:spcBef>
              <a:buFont typeface="Arial" charset="0"/>
              <a:buChar char="»"/>
              <a:tabLst>
                <a:tab pos="361950" algn="l"/>
              </a:tabLst>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tabLst>
                <a:tab pos="361950" algn="l"/>
              </a:tabLst>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tabLst>
                <a:tab pos="361950" algn="l"/>
              </a:tabLst>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tabLst>
                <a:tab pos="361950" algn="l"/>
              </a:tabLst>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tabLst>
                <a:tab pos="361950" algn="l"/>
              </a:tabLst>
              <a:defRPr sz="1900">
                <a:solidFill>
                  <a:schemeClr val="tx1"/>
                </a:solidFill>
                <a:latin typeface="Times New Roman" pitchFamily="18" charset="0"/>
              </a:defRPr>
            </a:lvl9pPr>
          </a:lstStyle>
          <a:p>
            <a:pPr algn="just" eaLnBrk="1" hangingPunct="1">
              <a:spcBef>
                <a:spcPct val="0"/>
              </a:spcBef>
              <a:buFontTx/>
              <a:buNone/>
            </a:pPr>
            <a:r>
              <a:rPr lang="lv-LV" altLang="lv-LV" sz="900" dirty="0">
                <a:solidFill>
                  <a:srgbClr val="002060"/>
                </a:solidFill>
                <a:latin typeface="Verdana" pitchFamily="34" charset="0"/>
              </a:rPr>
              <a:t>* Izņemot vieglo automobiļu un motociklu nodokļa, transportlīdzekļa ekspluatācijas nodokļa un uzņēmumu vieglo transportlīdzekļu nodokļa ieņēmumus, jo maksājumi, kas veikti VAS “Ceļu satiksmes drošības direkcija” vai </a:t>
            </a:r>
            <a:r>
              <a:rPr lang="lv-LV" altLang="lv-LV" sz="900" dirty="0" smtClean="0">
                <a:solidFill>
                  <a:srgbClr val="002060"/>
                </a:solidFill>
                <a:latin typeface="Verdana" pitchFamily="34" charset="0"/>
              </a:rPr>
              <a:t>tehniskās apskates stacijās, </a:t>
            </a:r>
            <a:r>
              <a:rPr lang="lv-LV" altLang="lv-LV" sz="900" dirty="0">
                <a:solidFill>
                  <a:srgbClr val="002060"/>
                </a:solidFill>
                <a:latin typeface="Verdana" pitchFamily="34" charset="0"/>
              </a:rPr>
              <a:t>VID datubāzē netiek piesaistīti nodokļu maksātājiem</a:t>
            </a:r>
          </a:p>
        </p:txBody>
      </p:sp>
      <p:graphicFrame>
        <p:nvGraphicFramePr>
          <p:cNvPr id="6" name="Content Placeholder 5"/>
          <p:cNvGraphicFramePr>
            <a:graphicFrameLocks noGrp="1"/>
          </p:cNvGraphicFramePr>
          <p:nvPr>
            <p:ph idx="1"/>
            <p:extLst/>
          </p:nvPr>
        </p:nvGraphicFramePr>
        <p:xfrm>
          <a:off x="620388" y="1746913"/>
          <a:ext cx="8073236" cy="4162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5609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t&amp;emacr;lu rezult&amp;amacr;ti vaic&amp;amacr;jumam “vpvk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512" y="2170175"/>
            <a:ext cx="2765144" cy="2474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95797" y="335602"/>
            <a:ext cx="7273636" cy="1036642"/>
          </a:xfrm>
        </p:spPr>
        <p:txBody>
          <a:bodyPr>
            <a:normAutofit/>
          </a:bodyPr>
          <a:lstStyle/>
          <a:p>
            <a:pPr algn="r"/>
            <a:r>
              <a:rPr lang="sv-SE" sz="2200" dirty="0">
                <a:solidFill>
                  <a:srgbClr val="002060"/>
                </a:solidFill>
              </a:rPr>
              <a:t>Klientu apkalpošanas </a:t>
            </a:r>
            <a:r>
              <a:rPr lang="sv-SE" sz="2200" dirty="0" smtClean="0">
                <a:solidFill>
                  <a:srgbClr val="002060"/>
                </a:solidFill>
              </a:rPr>
              <a:t>kvalitātes</a:t>
            </a:r>
            <a:r>
              <a:rPr lang="lv-LV" sz="2200" dirty="0" smtClean="0">
                <a:solidFill>
                  <a:srgbClr val="002060"/>
                </a:solidFill>
              </a:rPr>
              <a:t> </a:t>
            </a:r>
            <a:r>
              <a:rPr lang="sv-SE" sz="2200" dirty="0" smtClean="0">
                <a:solidFill>
                  <a:srgbClr val="002060"/>
                </a:solidFill>
              </a:rPr>
              <a:t>uzlabošana</a:t>
            </a:r>
            <a:endParaRPr lang="lv-LV" sz="2200" dirty="0"/>
          </a:p>
        </p:txBody>
      </p:sp>
      <p:sp>
        <p:nvSpPr>
          <p:cNvPr id="3" name="Content Placeholder 2"/>
          <p:cNvSpPr>
            <a:spLocks noGrp="1"/>
          </p:cNvSpPr>
          <p:nvPr>
            <p:ph idx="1"/>
          </p:nvPr>
        </p:nvSpPr>
        <p:spPr>
          <a:xfrm>
            <a:off x="397003" y="1752600"/>
            <a:ext cx="5896508" cy="4373573"/>
          </a:xfrm>
        </p:spPr>
        <p:txBody>
          <a:bodyPr>
            <a:normAutofit/>
          </a:bodyPr>
          <a:lstStyle/>
          <a:p>
            <a:pPr algn="just"/>
            <a:r>
              <a:rPr lang="lv-LV" sz="1500" b="1" dirty="0" smtClean="0">
                <a:solidFill>
                  <a:srgbClr val="012169"/>
                </a:solidFill>
              </a:rPr>
              <a:t>Valsts un </a:t>
            </a:r>
            <a:r>
              <a:rPr lang="lv-LV" sz="1500" b="1" dirty="0">
                <a:solidFill>
                  <a:srgbClr val="012169"/>
                </a:solidFill>
              </a:rPr>
              <a:t>pašvaldības </a:t>
            </a:r>
            <a:r>
              <a:rPr lang="lv-LV" sz="1500" b="1" dirty="0" smtClean="0">
                <a:solidFill>
                  <a:srgbClr val="012169"/>
                </a:solidFill>
              </a:rPr>
              <a:t>vienotie </a:t>
            </a:r>
            <a:r>
              <a:rPr lang="lv-LV" sz="1500" b="1" dirty="0">
                <a:solidFill>
                  <a:srgbClr val="012169"/>
                </a:solidFill>
              </a:rPr>
              <a:t>klientu </a:t>
            </a:r>
            <a:r>
              <a:rPr lang="lv-LV" sz="1500" b="1" dirty="0" smtClean="0">
                <a:solidFill>
                  <a:srgbClr val="012169"/>
                </a:solidFill>
              </a:rPr>
              <a:t>apkalpošanas centri </a:t>
            </a:r>
            <a:r>
              <a:rPr lang="lv-LV" sz="1500" dirty="0">
                <a:solidFill>
                  <a:srgbClr val="012169"/>
                </a:solidFill>
              </a:rPr>
              <a:t>(VPVKAC) </a:t>
            </a:r>
            <a:r>
              <a:rPr lang="lv-LV" sz="1500" dirty="0" smtClean="0">
                <a:solidFill>
                  <a:srgbClr val="012169"/>
                </a:solidFill>
              </a:rPr>
              <a:t>─  darbojas </a:t>
            </a:r>
            <a:r>
              <a:rPr lang="lv-LV" sz="1500" dirty="0">
                <a:solidFill>
                  <a:srgbClr val="012169"/>
                </a:solidFill>
              </a:rPr>
              <a:t>pēc vienas pieturas aģentūras </a:t>
            </a:r>
            <a:r>
              <a:rPr lang="lv-LV" sz="1500" dirty="0" smtClean="0">
                <a:solidFill>
                  <a:srgbClr val="012169"/>
                </a:solidFill>
              </a:rPr>
              <a:t>principa, sniedzot iedzīvotājiem vienuviet VID pakalpojumus.</a:t>
            </a:r>
          </a:p>
          <a:p>
            <a:pPr algn="just"/>
            <a:endParaRPr lang="lv-LV" sz="1500" dirty="0">
              <a:solidFill>
                <a:srgbClr val="012169"/>
              </a:solidFill>
            </a:endParaRPr>
          </a:p>
          <a:p>
            <a:pPr marL="285750" indent="-285750" algn="just">
              <a:buFont typeface="Wingdings" panose="05000000000000000000" pitchFamily="2" charset="2"/>
              <a:buChar char="ü"/>
            </a:pPr>
            <a:r>
              <a:rPr lang="lv-LV" sz="1500" dirty="0" smtClean="0">
                <a:solidFill>
                  <a:srgbClr val="012169"/>
                </a:solidFill>
              </a:rPr>
              <a:t>VID </a:t>
            </a:r>
            <a:r>
              <a:rPr lang="lv-LV" sz="1500" dirty="0">
                <a:solidFill>
                  <a:srgbClr val="012169"/>
                </a:solidFill>
              </a:rPr>
              <a:t>pakalpojumi iedzīvotājiem tiek sniegti </a:t>
            </a:r>
            <a:r>
              <a:rPr lang="lv-LV" sz="1500" b="1" dirty="0" smtClean="0">
                <a:solidFill>
                  <a:srgbClr val="012169"/>
                </a:solidFill>
              </a:rPr>
              <a:t>73 VPVKAC, </a:t>
            </a:r>
            <a:r>
              <a:rPr lang="lv-LV" sz="1500" b="1" u="sng" dirty="0">
                <a:solidFill>
                  <a:srgbClr val="012169"/>
                </a:solidFill>
              </a:rPr>
              <a:t>t.sk 12 Kurzemes plānošanas reģionā </a:t>
            </a:r>
            <a:r>
              <a:rPr lang="lv-LV" sz="1500" dirty="0">
                <a:solidFill>
                  <a:srgbClr val="012169"/>
                </a:solidFill>
              </a:rPr>
              <a:t>Brocēnos, Rojā, Dundagā, Skrundā, Vaiņodē, Alsungā, Pāvilostā, Vērgalē, Grobiņā, Nīcā, </a:t>
            </a:r>
            <a:r>
              <a:rPr lang="lv-LV" sz="1500" dirty="0" err="1">
                <a:solidFill>
                  <a:srgbClr val="012169"/>
                </a:solidFill>
              </a:rPr>
              <a:t>Sikšņās</a:t>
            </a:r>
            <a:r>
              <a:rPr lang="lv-LV" sz="1500" dirty="0">
                <a:solidFill>
                  <a:srgbClr val="012169"/>
                </a:solidFill>
              </a:rPr>
              <a:t> un Rucavā.</a:t>
            </a:r>
          </a:p>
          <a:p>
            <a:pPr algn="just"/>
            <a:endParaRPr lang="lv-LV" sz="1500" dirty="0" smtClean="0">
              <a:solidFill>
                <a:srgbClr val="C00000"/>
              </a:solidFill>
            </a:endParaRPr>
          </a:p>
          <a:p>
            <a:pPr marL="285750" indent="-285750" algn="just">
              <a:buFont typeface="Wingdings" panose="05000000000000000000" pitchFamily="2" charset="2"/>
              <a:buChar char="ü"/>
            </a:pPr>
            <a:r>
              <a:rPr lang="lv-LV" sz="1500" dirty="0" smtClean="0">
                <a:solidFill>
                  <a:srgbClr val="012169"/>
                </a:solidFill>
              </a:rPr>
              <a:t>Papildus VID </a:t>
            </a:r>
            <a:r>
              <a:rPr lang="lv-LV" sz="1500" dirty="0">
                <a:solidFill>
                  <a:srgbClr val="012169"/>
                </a:solidFill>
              </a:rPr>
              <a:t>sniedz </a:t>
            </a:r>
            <a:r>
              <a:rPr lang="lv-LV" sz="1500" dirty="0" smtClean="0">
                <a:solidFill>
                  <a:srgbClr val="012169"/>
                </a:solidFill>
              </a:rPr>
              <a:t>iedzīvotājiem atbalstu </a:t>
            </a:r>
            <a:r>
              <a:rPr lang="lv-LV" sz="1500" dirty="0">
                <a:solidFill>
                  <a:srgbClr val="012169"/>
                </a:solidFill>
              </a:rPr>
              <a:t>un </a:t>
            </a:r>
            <a:r>
              <a:rPr lang="lv-LV" sz="1500" dirty="0" smtClean="0">
                <a:solidFill>
                  <a:srgbClr val="012169"/>
                </a:solidFill>
              </a:rPr>
              <a:t>palīdzību </a:t>
            </a:r>
            <a:r>
              <a:rPr lang="lv-LV" sz="1500" dirty="0">
                <a:solidFill>
                  <a:srgbClr val="012169"/>
                </a:solidFill>
              </a:rPr>
              <a:t>darbam ar VID </a:t>
            </a:r>
            <a:r>
              <a:rPr lang="lv-LV" sz="1500" b="1" u="sng" dirty="0">
                <a:solidFill>
                  <a:srgbClr val="002060"/>
                </a:solidFill>
              </a:rPr>
              <a:t>elektroniskās deklarēšanas sistēmu</a:t>
            </a:r>
            <a:r>
              <a:rPr lang="lv-LV" sz="1500" b="1" dirty="0">
                <a:solidFill>
                  <a:srgbClr val="002060"/>
                </a:solidFill>
              </a:rPr>
              <a:t> </a:t>
            </a:r>
            <a:r>
              <a:rPr lang="lv-LV" sz="1500" dirty="0">
                <a:solidFill>
                  <a:srgbClr val="012169"/>
                </a:solidFill>
              </a:rPr>
              <a:t>(EDS), informējot un apmācot klientus VID e-pakalpojumu </a:t>
            </a:r>
            <a:r>
              <a:rPr lang="lv-LV" sz="1500" dirty="0" smtClean="0">
                <a:solidFill>
                  <a:srgbClr val="012169"/>
                </a:solidFill>
              </a:rPr>
              <a:t>izmantošanā un lietošanā.</a:t>
            </a:r>
            <a:endParaRPr lang="lv-LV" sz="1500" dirty="0">
              <a:solidFill>
                <a:srgbClr val="012169"/>
              </a:solidFill>
            </a:endParaRPr>
          </a:p>
          <a:p>
            <a:pPr algn="just"/>
            <a:endParaRPr lang="lv-LV" sz="1500" dirty="0">
              <a:solidFill>
                <a:srgbClr val="012169"/>
              </a:solidFill>
            </a:endParaRPr>
          </a:p>
        </p:txBody>
      </p:sp>
      <p:sp>
        <p:nvSpPr>
          <p:cNvPr id="6" name="Slide Number Placeholder 5"/>
          <p:cNvSpPr>
            <a:spLocks noGrp="1"/>
          </p:cNvSpPr>
          <p:nvPr>
            <p:ph type="sldNum" sz="quarter" idx="13"/>
          </p:nvPr>
        </p:nvSpPr>
        <p:spPr>
          <a:xfrm>
            <a:off x="8446770" y="6324600"/>
            <a:ext cx="392430" cy="304800"/>
          </a:xfrm>
        </p:spPr>
        <p:txBody>
          <a:bodyPr/>
          <a:lstStyle/>
          <a:p>
            <a:pPr>
              <a:defRPr/>
            </a:pPr>
            <a:fld id="{92F4ECE3-D7CD-44B9-B6D8-CE160BD83E67}" type="slidenum">
              <a:rPr lang="en-US" altLang="lv-LV" smtClean="0"/>
              <a:pPr>
                <a:defRPr/>
              </a:pPr>
              <a:t>5</a:t>
            </a:fld>
            <a:endParaRPr lang="en-US" altLang="lv-LV"/>
          </a:p>
        </p:txBody>
      </p:sp>
    </p:spTree>
    <p:extLst>
      <p:ext uri="{BB962C8B-B14F-4D97-AF65-F5344CB8AC3E}">
        <p14:creationId xmlns:p14="http://schemas.microsoft.com/office/powerpoint/2010/main" val="4236400622"/>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96291" y="211113"/>
            <a:ext cx="7524321" cy="958367"/>
          </a:xfrm>
        </p:spPr>
        <p:txBody>
          <a:bodyPr>
            <a:noAutofit/>
          </a:bodyPr>
          <a:lstStyle/>
          <a:p>
            <a:pPr algn="r"/>
            <a:r>
              <a:rPr lang="lv-LV" altLang="lv-LV" sz="2200" dirty="0">
                <a:solidFill>
                  <a:srgbClr val="002060"/>
                </a:solidFill>
              </a:rPr>
              <a:t>Saimniecisko darbību ierobežojošie pasākumi </a:t>
            </a:r>
            <a:br>
              <a:rPr lang="lv-LV" altLang="lv-LV" sz="2200" dirty="0">
                <a:solidFill>
                  <a:srgbClr val="002060"/>
                </a:solidFill>
              </a:rPr>
            </a:br>
            <a:r>
              <a:rPr lang="lv-LV" altLang="lv-LV" sz="1800" dirty="0">
                <a:solidFill>
                  <a:srgbClr val="002060"/>
                </a:solidFill>
              </a:rPr>
              <a:t>(dati uz </a:t>
            </a:r>
            <a:r>
              <a:rPr lang="lv-LV" altLang="lv-LV" sz="1800" dirty="0" smtClean="0">
                <a:solidFill>
                  <a:srgbClr val="002060"/>
                </a:solidFill>
              </a:rPr>
              <a:t>05.01.2017.)</a:t>
            </a:r>
            <a:endParaRPr lang="lv-LV" altLang="lv-LV" sz="1800" dirty="0">
              <a:solidFill>
                <a:srgbClr val="002060"/>
              </a:solidFill>
            </a:endParaRPr>
          </a:p>
        </p:txBody>
      </p:sp>
      <p:graphicFrame>
        <p:nvGraphicFramePr>
          <p:cNvPr id="7" name="Content Placeholder 6"/>
          <p:cNvGraphicFramePr>
            <a:graphicFrameLocks noGrp="1"/>
          </p:cNvGraphicFramePr>
          <p:nvPr>
            <p:ph idx="1"/>
            <p:extLst/>
          </p:nvPr>
        </p:nvGraphicFramePr>
        <p:xfrm>
          <a:off x="784169" y="1500237"/>
          <a:ext cx="8044900" cy="4269185"/>
        </p:xfrm>
        <a:graphic>
          <a:graphicData uri="http://schemas.openxmlformats.org/drawingml/2006/table">
            <a:tbl>
              <a:tblPr firstRow="1" bandRow="1">
                <a:tableStyleId>{5C22544A-7EE6-4342-B048-85BDC9FD1C3A}</a:tableStyleId>
              </a:tblPr>
              <a:tblGrid>
                <a:gridCol w="3070276">
                  <a:extLst>
                    <a:ext uri="{9D8B030D-6E8A-4147-A177-3AD203B41FA5}">
                      <a16:colId xmlns:a16="http://schemas.microsoft.com/office/drawing/2014/main" val="20000"/>
                    </a:ext>
                  </a:extLst>
                </a:gridCol>
                <a:gridCol w="1243656">
                  <a:extLst>
                    <a:ext uri="{9D8B030D-6E8A-4147-A177-3AD203B41FA5}">
                      <a16:colId xmlns:a16="http://schemas.microsoft.com/office/drawing/2014/main" val="20002"/>
                    </a:ext>
                  </a:extLst>
                </a:gridCol>
                <a:gridCol w="1243656">
                  <a:extLst>
                    <a:ext uri="{9D8B030D-6E8A-4147-A177-3AD203B41FA5}">
                      <a16:colId xmlns:a16="http://schemas.microsoft.com/office/drawing/2014/main" val="20003"/>
                    </a:ext>
                  </a:extLst>
                </a:gridCol>
                <a:gridCol w="1243656">
                  <a:extLst>
                    <a:ext uri="{9D8B030D-6E8A-4147-A177-3AD203B41FA5}">
                      <a16:colId xmlns:a16="http://schemas.microsoft.com/office/drawing/2014/main" val="20004"/>
                    </a:ext>
                  </a:extLst>
                </a:gridCol>
                <a:gridCol w="1243656">
                  <a:extLst>
                    <a:ext uri="{9D8B030D-6E8A-4147-A177-3AD203B41FA5}">
                      <a16:colId xmlns:a16="http://schemas.microsoft.com/office/drawing/2014/main" val="20005"/>
                    </a:ext>
                  </a:extLst>
                </a:gridCol>
              </a:tblGrid>
              <a:tr h="344401">
                <a:tc rowSpan="2">
                  <a:txBody>
                    <a:bodyPr/>
                    <a:lstStyle/>
                    <a:p>
                      <a:endParaRPr lang="lv-LV" sz="13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91436" marR="91436" marT="45709" marB="4570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rPr>
                        <a:t>Valstī kopā</a:t>
                      </a: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38213" rtl="0" eaLnBrk="1" fontAlgn="ctr" latinLnBrk="0" hangingPunct="1">
                        <a:lnSpc>
                          <a:spcPct val="100000"/>
                        </a:lnSpc>
                        <a:spcBef>
                          <a:spcPct val="0"/>
                        </a:spcBef>
                        <a:spcAft>
                          <a:spcPct val="0"/>
                        </a:spcAft>
                        <a:buClrTx/>
                        <a:buSzTx/>
                        <a:buFontTx/>
                        <a:buNone/>
                        <a:tabLst/>
                      </a:pPr>
                      <a:endParaRPr kumimoji="0" lang="lv-LV" sz="10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Kurzemes </a:t>
                      </a:r>
                      <a:r>
                        <a:rPr lang="lv-LV" sz="1300" b="1" i="0" u="none" strike="noStrike" dirty="0">
                          <a:solidFill>
                            <a:srgbClr val="002060"/>
                          </a:solidFill>
                          <a:effectLst/>
                          <a:latin typeface="Verdana"/>
                        </a:rPr>
                        <a:t>plānošanas reģionā</a:t>
                      </a: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38213" rtl="0" eaLnBrk="1" fontAlgn="ctr" latinLnBrk="0" hangingPunct="1">
                        <a:lnSpc>
                          <a:spcPct val="100000"/>
                        </a:lnSpc>
                        <a:spcBef>
                          <a:spcPct val="0"/>
                        </a:spcBef>
                        <a:spcAft>
                          <a:spcPct val="0"/>
                        </a:spcAft>
                        <a:buClrTx/>
                        <a:buSzTx/>
                        <a:buFontTx/>
                        <a:buNone/>
                        <a:tabLst/>
                      </a:pPr>
                      <a:endParaRPr kumimoji="0" lang="lv-LV" altLang="lv-LV" sz="8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52617">
                <a:tc vMerge="1">
                  <a:txBody>
                    <a:bodyPr/>
                    <a:lstStyle/>
                    <a:p>
                      <a:endParaRPr lang="lv-LV" dirty="0"/>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rPr>
                        <a:t>2015.gadā</a:t>
                      </a: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2016.gadā</a:t>
                      </a:r>
                      <a:endPar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rPr>
                        <a:t>2015.gadā</a:t>
                      </a: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2016.gadā</a:t>
                      </a:r>
                      <a:endPar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95652">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l" defTabSz="938213" rtl="0" eaLnBrk="1" fontAlgn="ctr" latinLnBrk="0" hangingPunct="1">
                        <a:lnSpc>
                          <a:spcPct val="100000"/>
                        </a:lnSpc>
                        <a:spcBef>
                          <a:spcPct val="0"/>
                        </a:spcBef>
                        <a:spcAft>
                          <a:spcPct val="0"/>
                        </a:spcAft>
                        <a:buClrTx/>
                        <a:buSzTx/>
                        <a:buFontTx/>
                        <a:buNone/>
                        <a:tabLst/>
                      </a:pPr>
                      <a:r>
                        <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rPr>
                        <a:t>Izslēgšana no VID PVN maksātāju reģistra (pēc VID iniciatīvas) </a:t>
                      </a:r>
                      <a:r>
                        <a:rPr kumimoji="0" lang="lv-LV" altLang="lv-LV" sz="13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a:t>
                      </a:r>
                      <a:r>
                        <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rPr>
                        <a:t>NM skaits</a:t>
                      </a:r>
                      <a:r>
                        <a:rPr kumimoji="0" lang="lv-LV" altLang="lv-LV" sz="13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a:t>
                      </a:r>
                      <a:endPar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3599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6451</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108004"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6358</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108004"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400</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108004"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308</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108004"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00000">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rPr>
                        <a:t>Valdes locekļu skaits, kuriem saskaņā ar LAPK piemērots papildsods, atņemot tiesības ieņemt noteiktus amatus </a:t>
                      </a:r>
                      <a:r>
                        <a:rPr kumimoji="0" lang="lv-LV" altLang="lv-LV" sz="13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komercsabiedrībās</a:t>
                      </a:r>
                      <a:endPar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3599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a:ln>
                            <a:noFill/>
                          </a:ln>
                          <a:solidFill>
                            <a:srgbClr val="002060"/>
                          </a:solidFill>
                          <a:effectLst/>
                          <a:latin typeface="Verdana" pitchFamily="34" charset="0"/>
                          <a:cs typeface="Arial" pitchFamily="34" charset="0"/>
                        </a:rPr>
                        <a:t>1 </a:t>
                      </a: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608</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1189</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53</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38</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540000">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l" defTabSz="938213" rtl="0" eaLnBrk="1" fontAlgn="ctr" latinLnBrk="0" hangingPunct="1">
                        <a:lnSpc>
                          <a:spcPct val="100000"/>
                        </a:lnSpc>
                        <a:spcBef>
                          <a:spcPct val="0"/>
                        </a:spcBef>
                        <a:spcAft>
                          <a:spcPct val="0"/>
                        </a:spcAft>
                        <a:buClrTx/>
                        <a:buSzTx/>
                        <a:buFontTx/>
                        <a:buNone/>
                        <a:tabLst/>
                      </a:pPr>
                      <a:r>
                        <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rPr>
                        <a:t>Saimnieciskās darbības apturēšana (NM skaits</a:t>
                      </a:r>
                      <a:r>
                        <a:rPr kumimoji="0" lang="lv-LV" altLang="lv-LV" sz="13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a:t>
                      </a:r>
                      <a:endPar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3599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NP-11491</a:t>
                      </a:r>
                    </a:p>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NKP 1049</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NP-9430</a:t>
                      </a:r>
                    </a:p>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NKP 704</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NP-673</a:t>
                      </a:r>
                    </a:p>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NKP 23</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NP-572</a:t>
                      </a:r>
                    </a:p>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NKP 24</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540000">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l" defTabSz="938213" rtl="0" eaLnBrk="1" fontAlgn="ctr" latinLnBrk="0" hangingPunct="1">
                        <a:lnSpc>
                          <a:spcPct val="100000"/>
                        </a:lnSpc>
                        <a:spcBef>
                          <a:spcPct val="0"/>
                        </a:spcBef>
                        <a:spcAft>
                          <a:spcPct val="0"/>
                        </a:spcAft>
                        <a:buClrTx/>
                        <a:buSzTx/>
                        <a:buFontTx/>
                        <a:buNone/>
                        <a:tabLst/>
                      </a:pPr>
                      <a:r>
                        <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rPr>
                        <a:t>Saimnieciskās darbības izbeigšana (NM skaits</a:t>
                      </a:r>
                      <a:r>
                        <a:rPr kumimoji="0" lang="lv-LV" altLang="lv-LV" sz="1300" b="1" i="0" u="none" strike="noStrike"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a:t>
                      </a:r>
                      <a:endParaRPr kumimoji="0" lang="lv-LV" altLang="lv-LV" sz="1300" b="1" i="0" u="none" strike="noStrike"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35998" marR="7038" marT="7038"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8605</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8780</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294</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312</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40000">
                <a:tc>
                  <a:txBody>
                    <a:bodyPr/>
                    <a:lstStyle/>
                    <a:p>
                      <a:pPr marL="0" marR="0" lvl="0" indent="0" algn="l"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noProof="0" dirty="0">
                          <a:ln>
                            <a:noFill/>
                          </a:ln>
                          <a:solidFill>
                            <a:srgbClr val="002060"/>
                          </a:solidFill>
                          <a:effectLst/>
                          <a:latin typeface="Verdana" pitchFamily="34" charset="0"/>
                          <a:ea typeface="Verdana" panose="020B0604030504040204" pitchFamily="34" charset="0"/>
                          <a:cs typeface="Verdana" panose="020B0604030504040204" pitchFamily="34" charset="0"/>
                        </a:rPr>
                        <a:t>Riska personas (fizisko personu skaits</a:t>
                      </a:r>
                      <a:r>
                        <a:rPr kumimoji="0" lang="lv-LV" altLang="lv-LV" sz="1300" b="1" i="0" u="none" strike="noStrike" kern="1200" cap="none" normalizeH="0" baseline="0" noProof="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a:t>
                      </a:r>
                      <a:endParaRPr kumimoji="0" 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91436" marR="91436" marT="45709" marB="4570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8047</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lvl1pPr eaLnBrk="0" hangingPunct="0">
                        <a:spcBef>
                          <a:spcPct val="20000"/>
                        </a:spcBef>
                        <a:buFont typeface="Arial" charset="0"/>
                        <a:defRPr sz="2900">
                          <a:solidFill>
                            <a:schemeClr val="tx1"/>
                          </a:solidFill>
                          <a:latin typeface="Times New Roman" pitchFamily="18" charset="0"/>
                        </a:defRPr>
                      </a:lvl1pPr>
                      <a:lvl2pPr eaLnBrk="0" hangingPunct="0">
                        <a:spcBef>
                          <a:spcPct val="20000"/>
                        </a:spcBef>
                        <a:buFont typeface="Arial" charset="0"/>
                        <a:defRPr sz="2500">
                          <a:solidFill>
                            <a:schemeClr val="tx1"/>
                          </a:solidFill>
                          <a:latin typeface="Times New Roman" pitchFamily="18" charset="0"/>
                        </a:defRPr>
                      </a:lvl2pPr>
                      <a:lvl3pPr eaLnBrk="0" hangingPunct="0">
                        <a:spcBef>
                          <a:spcPct val="20000"/>
                        </a:spcBef>
                        <a:buFont typeface="Arial" charset="0"/>
                        <a:defRPr sz="2100">
                          <a:solidFill>
                            <a:schemeClr val="tx1"/>
                          </a:solidFill>
                          <a:latin typeface="Times New Roman" pitchFamily="18" charset="0"/>
                        </a:defRPr>
                      </a:lvl3pPr>
                      <a:lvl4pPr eaLnBrk="0" hangingPunct="0">
                        <a:spcBef>
                          <a:spcPct val="20000"/>
                        </a:spcBef>
                        <a:buFont typeface="Arial" charset="0"/>
                        <a:defRPr sz="1700">
                          <a:solidFill>
                            <a:schemeClr val="tx1"/>
                          </a:solidFill>
                          <a:latin typeface="Times New Roman" pitchFamily="18" charset="0"/>
                        </a:defRPr>
                      </a:lvl4pPr>
                      <a:lvl5pPr eaLnBrk="0" hangingPunct="0">
                        <a:spcBef>
                          <a:spcPct val="20000"/>
                        </a:spcBef>
                        <a:buFont typeface="Arial" charset="0"/>
                        <a:defRPr sz="1700">
                          <a:solidFill>
                            <a:schemeClr val="tx1"/>
                          </a:solidFill>
                          <a:latin typeface="Times New Roman" pitchFamily="18" charset="0"/>
                        </a:defRPr>
                      </a:lvl5pPr>
                      <a:lvl6pPr marL="23352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6pPr>
                      <a:lvl7pPr marL="27924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7pPr>
                      <a:lvl8pPr marL="32496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8pPr>
                      <a:lvl9pPr marL="3706813" indent="-49213" defTabSz="938213" eaLnBrk="0" fontAlgn="base" hangingPunct="0">
                        <a:spcBef>
                          <a:spcPct val="20000"/>
                        </a:spcBef>
                        <a:spcAft>
                          <a:spcPct val="0"/>
                        </a:spcAft>
                        <a:buFont typeface="Arial" charset="0"/>
                        <a:defRPr sz="1700">
                          <a:solidFill>
                            <a:schemeClr val="tx1"/>
                          </a:solidFill>
                          <a:latin typeface="Times New Roman"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300" b="1" i="0" u="none" strike="noStrike" cap="none" normalizeH="0" baseline="0" dirty="0" smtClean="0">
                          <a:ln>
                            <a:noFill/>
                          </a:ln>
                          <a:solidFill>
                            <a:srgbClr val="002060"/>
                          </a:solidFill>
                          <a:effectLst/>
                          <a:latin typeface="Verdana" pitchFamily="34" charset="0"/>
                          <a:cs typeface="Arial" pitchFamily="34" charset="0"/>
                        </a:rPr>
                        <a:t>1061</a:t>
                      </a:r>
                      <a:endParaRPr kumimoji="0" lang="lv-LV" altLang="lv-LV" sz="1300" b="1" i="0" u="none" strike="noStrike" cap="none" normalizeH="0" baseline="0" dirty="0">
                        <a:ln>
                          <a:noFill/>
                        </a:ln>
                        <a:solidFill>
                          <a:srgbClr val="002060"/>
                        </a:solidFill>
                        <a:effectLst/>
                        <a:latin typeface="Verdana" pitchFamily="34" charset="0"/>
                        <a:cs typeface="Arial"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dirty="0" smtClean="0">
                          <a:ln>
                            <a:noFill/>
                          </a:ln>
                          <a:solidFill>
                            <a:srgbClr val="002060"/>
                          </a:solidFill>
                          <a:effectLst/>
                          <a:latin typeface="Verdana" pitchFamily="34" charset="0"/>
                          <a:ea typeface="Verdana" panose="020B0604030504040204" pitchFamily="34" charset="0"/>
                          <a:cs typeface="Verdana" panose="020B0604030504040204" pitchFamily="34" charset="0"/>
                        </a:rPr>
                        <a:t>411</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38213" rtl="0" eaLnBrk="1" fontAlgn="b" latinLnBrk="0" hangingPunct="1">
                        <a:lnSpc>
                          <a:spcPct val="100000"/>
                        </a:lnSpc>
                        <a:spcBef>
                          <a:spcPct val="0"/>
                        </a:spcBef>
                        <a:spcAft>
                          <a:spcPct val="0"/>
                        </a:spcAft>
                        <a:buClrTx/>
                        <a:buSzTx/>
                        <a:buFontTx/>
                        <a:buNone/>
                        <a:tabLst/>
                        <a:defRPr/>
                      </a:pPr>
                      <a:r>
                        <a:rPr kumimoji="0" lang="lv-LV" altLang="lv-LV" sz="1300" b="1" i="0" u="none" strike="noStrike" kern="1200" cap="none" normalizeH="0" baseline="0" smtClean="0">
                          <a:ln>
                            <a:noFill/>
                          </a:ln>
                          <a:solidFill>
                            <a:srgbClr val="002060"/>
                          </a:solidFill>
                          <a:effectLst/>
                          <a:latin typeface="Verdana" pitchFamily="34" charset="0"/>
                          <a:ea typeface="Verdana" panose="020B0604030504040204" pitchFamily="34" charset="0"/>
                          <a:cs typeface="Verdana" panose="020B0604030504040204" pitchFamily="34" charset="0"/>
                        </a:rPr>
                        <a:t>78</a:t>
                      </a:r>
                      <a:endParaRPr kumimoji="0" lang="lv-LV" altLang="lv-LV" sz="1300" b="1" i="0" u="none" strike="noStrike" kern="1200" cap="none" normalizeH="0" baseline="0" dirty="0">
                        <a:ln>
                          <a:noFill/>
                        </a:ln>
                        <a:solidFill>
                          <a:srgbClr val="002060"/>
                        </a:solidFill>
                        <a:effectLst/>
                        <a:latin typeface="Verdana" pitchFamily="34" charset="0"/>
                        <a:ea typeface="Verdana" panose="020B0604030504040204" pitchFamily="34" charset="0"/>
                        <a:cs typeface="Verdana" panose="020B0604030504040204" pitchFamily="34" charset="0"/>
                      </a:endParaRPr>
                    </a:p>
                  </a:txBody>
                  <a:tcPr marL="7038" marR="7038" marT="7037"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32816" name="Slide Number Placeholder 5"/>
          <p:cNvSpPr>
            <a:spLocks noGrp="1"/>
          </p:cNvSpPr>
          <p:nvPr>
            <p:ph type="sldNum" sz="quarter" idx="13"/>
          </p:nvPr>
        </p:nvSpPr>
        <p:spPr bwMode="auto">
          <a:xfrm>
            <a:off x="8443913" y="6324600"/>
            <a:ext cx="39528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CFD28A-8249-4730-A992-D819763F50FD}" type="slidenum">
              <a:rPr lang="en-US" altLang="lv-LV" smtClean="0"/>
              <a:pPr/>
              <a:t>6</a:t>
            </a:fld>
            <a:endParaRPr lang="en-US" altLang="lv-LV"/>
          </a:p>
        </p:txBody>
      </p:sp>
    </p:spTree>
    <p:extLst>
      <p:ext uri="{BB962C8B-B14F-4D97-AF65-F5344CB8AC3E}">
        <p14:creationId xmlns:p14="http://schemas.microsoft.com/office/powerpoint/2010/main" val="227560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2673" y="1584359"/>
          <a:ext cx="8081728" cy="3993686"/>
        </p:xfrm>
        <a:graphic>
          <a:graphicData uri="http://schemas.openxmlformats.org/drawingml/2006/table">
            <a:tbl>
              <a:tblPr firstRow="1" bandRow="1">
                <a:tableStyleId>{5C22544A-7EE6-4342-B048-85BDC9FD1C3A}</a:tableStyleId>
              </a:tblPr>
              <a:tblGrid>
                <a:gridCol w="1515090">
                  <a:extLst>
                    <a:ext uri="{9D8B030D-6E8A-4147-A177-3AD203B41FA5}">
                      <a16:colId xmlns:a16="http://schemas.microsoft.com/office/drawing/2014/main" val="20000"/>
                    </a:ext>
                  </a:extLst>
                </a:gridCol>
                <a:gridCol w="686708">
                  <a:extLst>
                    <a:ext uri="{9D8B030D-6E8A-4147-A177-3AD203B41FA5}">
                      <a16:colId xmlns:a16="http://schemas.microsoft.com/office/drawing/2014/main" val="20002"/>
                    </a:ext>
                  </a:extLst>
                </a:gridCol>
                <a:gridCol w="892719">
                  <a:extLst>
                    <a:ext uri="{9D8B030D-6E8A-4147-A177-3AD203B41FA5}">
                      <a16:colId xmlns:a16="http://schemas.microsoft.com/office/drawing/2014/main" val="3218304597"/>
                    </a:ext>
                  </a:extLst>
                </a:gridCol>
                <a:gridCol w="979986">
                  <a:extLst>
                    <a:ext uri="{9D8B030D-6E8A-4147-A177-3AD203B41FA5}">
                      <a16:colId xmlns:a16="http://schemas.microsoft.com/office/drawing/2014/main" val="2556479020"/>
                    </a:ext>
                  </a:extLst>
                </a:gridCol>
                <a:gridCol w="842683">
                  <a:extLst>
                    <a:ext uri="{9D8B030D-6E8A-4147-A177-3AD203B41FA5}">
                      <a16:colId xmlns:a16="http://schemas.microsoft.com/office/drawing/2014/main" val="3578656320"/>
                    </a:ext>
                  </a:extLst>
                </a:gridCol>
                <a:gridCol w="654423">
                  <a:extLst>
                    <a:ext uri="{9D8B030D-6E8A-4147-A177-3AD203B41FA5}">
                      <a16:colId xmlns:a16="http://schemas.microsoft.com/office/drawing/2014/main" val="20005"/>
                    </a:ext>
                  </a:extLst>
                </a:gridCol>
                <a:gridCol w="797859">
                  <a:extLst>
                    <a:ext uri="{9D8B030D-6E8A-4147-A177-3AD203B41FA5}">
                      <a16:colId xmlns:a16="http://schemas.microsoft.com/office/drawing/2014/main" val="4035926200"/>
                    </a:ext>
                  </a:extLst>
                </a:gridCol>
                <a:gridCol w="905435">
                  <a:extLst>
                    <a:ext uri="{9D8B030D-6E8A-4147-A177-3AD203B41FA5}">
                      <a16:colId xmlns:a16="http://schemas.microsoft.com/office/drawing/2014/main" val="2182826905"/>
                    </a:ext>
                  </a:extLst>
                </a:gridCol>
                <a:gridCol w="806825">
                  <a:extLst>
                    <a:ext uri="{9D8B030D-6E8A-4147-A177-3AD203B41FA5}">
                      <a16:colId xmlns:a16="http://schemas.microsoft.com/office/drawing/2014/main" val="1776557054"/>
                    </a:ext>
                  </a:extLst>
                </a:gridCol>
              </a:tblGrid>
              <a:tr h="389746">
                <a:tc gridSpan="9">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smtClean="0">
                          <a:ln>
                            <a:noFill/>
                          </a:ln>
                          <a:solidFill>
                            <a:srgbClr val="002060"/>
                          </a:solidFill>
                          <a:effectLst/>
                          <a:uLnTx/>
                          <a:uFillTx/>
                          <a:latin typeface="Verdana"/>
                          <a:ea typeface="+mn-ea"/>
                          <a:cs typeface="+mn-cs"/>
                        </a:rPr>
                        <a:t>Nodokļu maksātāju skaits </a:t>
                      </a:r>
                      <a:r>
                        <a:rPr lang="lv-LV" sz="1400" b="1" i="0" u="sng" strike="noStrike" dirty="0" smtClean="0">
                          <a:solidFill>
                            <a:srgbClr val="0070C0"/>
                          </a:solidFill>
                          <a:effectLst/>
                          <a:latin typeface="Verdana"/>
                        </a:rPr>
                        <a:t>Kurzemes plānošanas reģionā</a:t>
                      </a:r>
                      <a:r>
                        <a:rPr kumimoji="0" lang="lv-LV" sz="1400" b="1" i="0" u="none" strike="noStrike" kern="1200" cap="none" spc="0" normalizeH="0" baseline="0" noProof="0" dirty="0" smtClean="0">
                          <a:ln>
                            <a:noFill/>
                          </a:ln>
                          <a:solidFill>
                            <a:srgbClr val="002060"/>
                          </a:solidFill>
                          <a:effectLst/>
                          <a:uLnTx/>
                          <a:uFillTx/>
                          <a:latin typeface="Verdana"/>
                          <a:ea typeface="+mn-ea"/>
                          <a:cs typeface="+mn-cs"/>
                        </a:rPr>
                        <a:t>,</a:t>
                      </a:r>
                    </a:p>
                    <a:p>
                      <a:pPr marL="0" marR="0" lvl="0" indent="0" algn="ctr" defTabSz="939575" rtl="0" eaLnBrk="1" fontAlgn="ctr"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smtClean="0">
                          <a:ln>
                            <a:noFill/>
                          </a:ln>
                          <a:solidFill>
                            <a:srgbClr val="002060"/>
                          </a:solidFill>
                          <a:effectLst/>
                          <a:uLnTx/>
                          <a:uFillTx/>
                          <a:latin typeface="Verdana"/>
                          <a:ea typeface="+mn-ea"/>
                          <a:cs typeface="+mn-cs"/>
                        </a:rPr>
                        <a:t> kam veikti nodokļu kontroles pasākumi</a:t>
                      </a:r>
                      <a:endParaRPr lang="lv-LV" sz="1400" b="1" dirty="0">
                        <a:solidFill>
                          <a:srgbClr val="002060"/>
                        </a:solidFill>
                      </a:endParaRPr>
                    </a:p>
                  </a:txBody>
                  <a:tcPr marL="91429" marR="91429" marT="45731" marB="4573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hMerge="1">
                  <a:txBody>
                    <a:bodyPr/>
                    <a:lstStyle/>
                    <a:p>
                      <a:endParaRPr lang="lv-LV" dirty="0"/>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endParaRPr lang="lv-LV" sz="1300" b="1" dirty="0"/>
                    </a:p>
                  </a:txBody>
                  <a:tcPr marL="91429" marR="91429" marT="45731" marB="4573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318925">
                <a:tc rowSpan="3">
                  <a:txBody>
                    <a:bodyPr/>
                    <a:lstStyle/>
                    <a:p>
                      <a:pPr algn="ctr" fontAlgn="ctr"/>
                      <a:r>
                        <a:rPr lang="lv-LV" sz="1200" b="1" i="0" u="none" strike="noStrike" dirty="0" smtClean="0">
                          <a:solidFill>
                            <a:srgbClr val="002060"/>
                          </a:solidFill>
                          <a:effectLst/>
                          <a:latin typeface="Verdana"/>
                        </a:rPr>
                        <a:t>Kontroles</a:t>
                      </a:r>
                    </a:p>
                    <a:p>
                      <a:pPr algn="ctr" fontAlgn="ctr"/>
                      <a:r>
                        <a:rPr lang="lv-LV" sz="1200" b="1" i="0" u="none" strike="noStrike" dirty="0" smtClean="0">
                          <a:solidFill>
                            <a:srgbClr val="002060"/>
                          </a:solidFill>
                          <a:effectLst/>
                          <a:latin typeface="Verdana"/>
                        </a:rPr>
                        <a:t> pasākuma veids</a:t>
                      </a:r>
                      <a:endParaRPr lang="lv-LV" sz="1200" b="1" i="0" u="none" strike="noStrike" dirty="0">
                        <a:solidFill>
                          <a:srgbClr val="002060"/>
                        </a:solidFill>
                        <a:effectLst/>
                        <a:latin typeface="Verdana"/>
                      </a:endParaRPr>
                    </a:p>
                  </a:txBody>
                  <a:tcPr marL="35990" marR="4088"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4">
                  <a:txBody>
                    <a:bodyPr/>
                    <a:lstStyle/>
                    <a:p>
                      <a:pPr algn="ctr" fontAlgn="ctr"/>
                      <a:r>
                        <a:rPr lang="lv-LV" sz="1200" b="1" i="0" u="none" strike="noStrike" dirty="0" smtClean="0">
                          <a:solidFill>
                            <a:srgbClr val="002060"/>
                          </a:solidFill>
                          <a:effectLst/>
                          <a:latin typeface="Verdana"/>
                        </a:rPr>
                        <a:t>2015.gads</a:t>
                      </a:r>
                    </a:p>
                  </a:txBody>
                  <a:tcPr marL="4088" marR="4088"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gridSpan="4">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200" b="1" i="0" u="none" strike="noStrike" dirty="0" smtClean="0">
                          <a:solidFill>
                            <a:srgbClr val="002060"/>
                          </a:solidFill>
                          <a:effectLst/>
                          <a:latin typeface="Verdana"/>
                        </a:rPr>
                        <a:t>2016.gadā</a:t>
                      </a:r>
                      <a:endParaRPr lang="lv-LV" sz="1200" b="1" i="0" u="none" strike="noStrike" dirty="0">
                        <a:solidFill>
                          <a:srgbClr val="002060"/>
                        </a:solidFill>
                        <a:effectLst/>
                        <a:latin typeface="Verdana"/>
                      </a:endParaRPr>
                    </a:p>
                  </a:txBody>
                  <a:tcPr marL="4088" marR="4088"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1"/>
                  </a:ext>
                </a:extLst>
              </a:tr>
              <a:tr h="204039">
                <a:tc vMerge="1">
                  <a:txBody>
                    <a:bodyPr/>
                    <a:lstStyle/>
                    <a:p>
                      <a:pPr algn="l" fontAlgn="ctr"/>
                      <a:endParaRPr lang="lv-LV" sz="1200" b="1" i="0" u="none" strike="noStrike" dirty="0">
                        <a:solidFill>
                          <a:srgbClr val="002060"/>
                        </a:solidFill>
                        <a:effectLst/>
                        <a:latin typeface="Verdana"/>
                      </a:endParaRPr>
                    </a:p>
                  </a:txBody>
                  <a:tcPr marL="35996" marR="4088" marT="4090" marB="0" anchor="ctr"/>
                </a:tc>
                <a:tc rowSpan="2">
                  <a:txBody>
                    <a:bodyPr/>
                    <a:lstStyle/>
                    <a:p>
                      <a:pPr algn="ctr" fontAlgn="ctr"/>
                      <a:r>
                        <a:rPr lang="lv-LV" sz="1200" b="1" i="0" u="none" strike="noStrike" dirty="0" smtClean="0">
                          <a:solidFill>
                            <a:srgbClr val="002060"/>
                          </a:solidFill>
                          <a:effectLst/>
                          <a:latin typeface="Verdana"/>
                        </a:rPr>
                        <a:t>Skaits</a:t>
                      </a:r>
                      <a:endParaRPr lang="lv-LV" sz="1200" b="1" i="0" u="none" strike="noStrike" dirty="0">
                        <a:solidFill>
                          <a:srgbClr val="002060"/>
                        </a:solidFill>
                        <a:effectLst/>
                        <a:latin typeface="Verdana"/>
                      </a:endParaRPr>
                    </a:p>
                  </a:txBody>
                  <a:tcPr marL="4088" marR="4088"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3">
                  <a:txBody>
                    <a:bodyPr/>
                    <a:lstStyle/>
                    <a:p>
                      <a:pPr algn="ctr" fontAlgn="ctr"/>
                      <a:r>
                        <a:rPr lang="lv-LV" sz="1200" b="1" i="1" u="none" strike="noStrike" dirty="0" smtClean="0">
                          <a:solidFill>
                            <a:srgbClr val="002060"/>
                          </a:solidFill>
                          <a:effectLst/>
                          <a:latin typeface="Verdana"/>
                        </a:rPr>
                        <a:t>t.sk.</a:t>
                      </a:r>
                      <a:endParaRPr lang="lv-LV" sz="1200" b="1" i="1" u="none" strike="noStrike" dirty="0">
                        <a:solidFill>
                          <a:srgbClr val="002060"/>
                        </a:solidFill>
                        <a:effectLst/>
                        <a:latin typeface="Verdana"/>
                      </a:endParaRPr>
                    </a:p>
                  </a:txBody>
                  <a:tcPr marL="4088" marR="4088"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lv-LV"/>
                    </a:p>
                  </a:txBody>
                  <a:tcPr/>
                </a:tc>
                <a:tc hMerge="1">
                  <a:txBody>
                    <a:bodyPr/>
                    <a:lstStyle/>
                    <a:p>
                      <a:pPr algn="ctr" fontAlgn="ctr"/>
                      <a:endParaRPr lang="lv-LV" sz="1100" b="1" i="0" u="none" strike="noStrike" dirty="0">
                        <a:solidFill>
                          <a:srgbClr val="002060"/>
                        </a:solidFill>
                        <a:effectLst/>
                        <a:latin typeface="Verdana"/>
                      </a:endParaRPr>
                    </a:p>
                  </a:txBody>
                  <a:tcPr marL="4088" marR="4088" marT="4090"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lv-LV" sz="1200" b="1" i="0" u="none" strike="noStrike" dirty="0" smtClean="0">
                          <a:solidFill>
                            <a:srgbClr val="002060"/>
                          </a:solidFill>
                          <a:effectLst/>
                          <a:latin typeface="Verdana"/>
                        </a:rPr>
                        <a:t>Skaits</a:t>
                      </a:r>
                      <a:endParaRPr lang="lv-LV" sz="1200" b="1" i="0" u="none" strike="noStrike" dirty="0">
                        <a:solidFill>
                          <a:srgbClr val="002060"/>
                        </a:solidFill>
                        <a:effectLst/>
                        <a:latin typeface="Verdana"/>
                      </a:endParaRPr>
                    </a:p>
                  </a:txBody>
                  <a:tcPr marL="4088" marR="4088"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3">
                  <a:txBody>
                    <a:bodyPr/>
                    <a:lstStyle/>
                    <a:p>
                      <a:pPr algn="ctr" fontAlgn="ctr"/>
                      <a:r>
                        <a:rPr lang="lv-LV" sz="1200" b="1" i="1" u="none" strike="noStrike" dirty="0" smtClean="0">
                          <a:solidFill>
                            <a:srgbClr val="002060"/>
                          </a:solidFill>
                          <a:effectLst/>
                          <a:latin typeface="Verdana"/>
                        </a:rPr>
                        <a:t>t.sk.</a:t>
                      </a:r>
                      <a:endParaRPr lang="lv-LV" sz="1200" b="1" i="1" u="none" strike="noStrike" dirty="0">
                        <a:solidFill>
                          <a:srgbClr val="002060"/>
                        </a:solidFill>
                        <a:effectLst/>
                        <a:latin typeface="Verdana"/>
                      </a:endParaRPr>
                    </a:p>
                  </a:txBody>
                  <a:tcPr marL="4088" marR="4088"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lv-LV"/>
                    </a:p>
                  </a:txBody>
                  <a:tcPr/>
                </a:tc>
                <a:tc hMerge="1">
                  <a:txBody>
                    <a:bodyPr/>
                    <a:lstStyle/>
                    <a:p>
                      <a:pPr algn="ctr" fontAlgn="ctr"/>
                      <a:endParaRPr lang="lv-LV" sz="1100" b="1" i="0" u="none" strike="noStrike" dirty="0">
                        <a:solidFill>
                          <a:srgbClr val="002060"/>
                        </a:solidFill>
                        <a:effectLst/>
                        <a:latin typeface="Verdana"/>
                      </a:endParaRPr>
                    </a:p>
                  </a:txBody>
                  <a:tcPr marL="4088" marR="4088" marT="4090"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1247248">
                <a:tc vMerge="1">
                  <a:txBody>
                    <a:bodyPr/>
                    <a:lstStyle/>
                    <a:p>
                      <a:endParaRPr lang="lv-LV"/>
                    </a:p>
                  </a:txBody>
                  <a:tcPr/>
                </a:tc>
                <a:tc vMerge="1">
                  <a:txBody>
                    <a:bodyPr/>
                    <a:lstStyle/>
                    <a:p>
                      <a:endParaRPr lang="lv-LV"/>
                    </a:p>
                  </a:txBody>
                  <a:tcPr/>
                </a:tc>
                <a:tc>
                  <a:txBody>
                    <a:bodyPr/>
                    <a:lstStyle/>
                    <a:p>
                      <a:pPr algn="ctr" fontAlgn="ctr"/>
                      <a:r>
                        <a:rPr lang="lv-LV" sz="1100" b="1" i="1" u="none" strike="noStrike" dirty="0" smtClean="0">
                          <a:solidFill>
                            <a:srgbClr val="002060"/>
                          </a:solidFill>
                          <a:effectLst/>
                          <a:latin typeface="Verdana"/>
                        </a:rPr>
                        <a:t>juridiskās personas</a:t>
                      </a:r>
                      <a:endParaRPr lang="lv-LV" sz="1100" b="1" i="1" u="none" strike="noStrike" dirty="0">
                        <a:solidFill>
                          <a:srgbClr val="002060"/>
                        </a:solidFill>
                        <a:effectLst/>
                        <a:latin typeface="Verdana"/>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100" b="1" i="1" u="none" strike="noStrike" dirty="0" smtClean="0">
                          <a:solidFill>
                            <a:srgbClr val="002060"/>
                          </a:solidFill>
                          <a:effectLst/>
                          <a:latin typeface="Verdana"/>
                        </a:rPr>
                        <a:t>% no</a:t>
                      </a:r>
                    </a:p>
                    <a:p>
                      <a:pPr marL="0" marR="0" indent="0" algn="ctr" defTabSz="939575" rtl="0" eaLnBrk="1" fontAlgn="ctr" latinLnBrk="0" hangingPunct="1">
                        <a:lnSpc>
                          <a:spcPct val="100000"/>
                        </a:lnSpc>
                        <a:spcBef>
                          <a:spcPts val="0"/>
                        </a:spcBef>
                        <a:spcAft>
                          <a:spcPts val="0"/>
                        </a:spcAft>
                        <a:buClrTx/>
                        <a:buSzTx/>
                        <a:buFontTx/>
                        <a:buNone/>
                        <a:tabLst/>
                        <a:defRPr/>
                      </a:pPr>
                      <a:r>
                        <a:rPr lang="lv-LV" sz="1100" b="1" i="1" u="none" strike="noStrike" dirty="0" smtClean="0">
                          <a:solidFill>
                            <a:srgbClr val="002060"/>
                          </a:solidFill>
                          <a:effectLst/>
                          <a:latin typeface="Verdana"/>
                        </a:rPr>
                        <a:t>kopējā reģistrēto juridisko personu skaita reģionā </a:t>
                      </a:r>
                      <a:endParaRPr lang="lv-LV" sz="1100" b="1" i="1" u="none" strike="noStrike" dirty="0">
                        <a:solidFill>
                          <a:srgbClr val="002060"/>
                        </a:solidFill>
                        <a:effectLst/>
                        <a:latin typeface="Verdana"/>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100" b="1" i="1" u="none" strike="noStrike" dirty="0" smtClean="0">
                          <a:solidFill>
                            <a:srgbClr val="002060"/>
                          </a:solidFill>
                          <a:effectLst/>
                          <a:latin typeface="Verdana"/>
                        </a:rPr>
                        <a:t>fiziskās personas</a:t>
                      </a:r>
                      <a:endParaRPr lang="lv-LV" sz="1100" b="1" i="1" u="none" strike="noStrike" dirty="0">
                        <a:solidFill>
                          <a:srgbClr val="002060"/>
                        </a:solidFill>
                        <a:effectLst/>
                        <a:latin typeface="Verdana"/>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lv-LV"/>
                    </a:p>
                  </a:txBody>
                  <a:tcPr/>
                </a:tc>
                <a:tc>
                  <a:txBody>
                    <a:bodyPr/>
                    <a:lstStyle/>
                    <a:p>
                      <a:pPr algn="ctr" fontAlgn="ctr"/>
                      <a:r>
                        <a:rPr lang="lv-LV" sz="1100" b="1" i="1" u="none" strike="noStrike" dirty="0" smtClean="0">
                          <a:solidFill>
                            <a:srgbClr val="002060"/>
                          </a:solidFill>
                          <a:effectLst/>
                          <a:latin typeface="Verdana"/>
                        </a:rPr>
                        <a:t>juridiskās personas</a:t>
                      </a:r>
                      <a:endParaRPr lang="lv-LV" sz="1100" b="1" i="1" u="none" strike="noStrike" dirty="0">
                        <a:solidFill>
                          <a:srgbClr val="002060"/>
                        </a:solidFill>
                        <a:effectLst/>
                        <a:latin typeface="Verdana"/>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100" b="1" i="1" u="none" strike="noStrike" dirty="0" smtClean="0">
                          <a:solidFill>
                            <a:srgbClr val="002060"/>
                          </a:solidFill>
                          <a:effectLst/>
                          <a:latin typeface="Verdana"/>
                        </a:rPr>
                        <a:t>% no</a:t>
                      </a:r>
                    </a:p>
                    <a:p>
                      <a:pPr marL="0" marR="0" indent="0" algn="ctr" defTabSz="939575" rtl="0" eaLnBrk="1" fontAlgn="ctr" latinLnBrk="0" hangingPunct="1">
                        <a:lnSpc>
                          <a:spcPct val="100000"/>
                        </a:lnSpc>
                        <a:spcBef>
                          <a:spcPts val="0"/>
                        </a:spcBef>
                        <a:spcAft>
                          <a:spcPts val="0"/>
                        </a:spcAft>
                        <a:buClrTx/>
                        <a:buSzTx/>
                        <a:buFontTx/>
                        <a:buNone/>
                        <a:tabLst/>
                        <a:defRPr/>
                      </a:pPr>
                      <a:r>
                        <a:rPr lang="lv-LV" sz="1100" b="1" i="1" u="none" strike="noStrike" smtClean="0">
                          <a:solidFill>
                            <a:srgbClr val="002060"/>
                          </a:solidFill>
                          <a:effectLst/>
                          <a:latin typeface="Verdana"/>
                        </a:rPr>
                        <a:t>kopējā reģistrēto juridisko personu skaita reģionā </a:t>
                      </a:r>
                      <a:endParaRPr lang="lv-LV" sz="1100" b="1" i="1" u="none" strike="noStrike" dirty="0">
                        <a:solidFill>
                          <a:srgbClr val="002060"/>
                        </a:solidFill>
                        <a:effectLst/>
                        <a:latin typeface="Verdana"/>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100" b="1" i="1" u="none" strike="noStrike" dirty="0" smtClean="0">
                          <a:solidFill>
                            <a:srgbClr val="002060"/>
                          </a:solidFill>
                          <a:effectLst/>
                          <a:latin typeface="Verdana"/>
                        </a:rPr>
                        <a:t>fiziskās personas</a:t>
                      </a:r>
                      <a:endParaRPr lang="lv-LV" sz="1100" b="1" i="1" u="none" strike="noStrike" dirty="0">
                        <a:solidFill>
                          <a:srgbClr val="002060"/>
                        </a:solidFill>
                        <a:effectLst/>
                        <a:latin typeface="Verdana"/>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28730258"/>
                  </a:ext>
                </a:extLst>
              </a:tr>
              <a:tr h="426323">
                <a:tc>
                  <a:txBody>
                    <a:bodyPr/>
                    <a:lstStyle/>
                    <a:p>
                      <a:pPr algn="l" fontAlgn="ctr"/>
                      <a:r>
                        <a:rPr lang="lv-LV" sz="1200" b="1" i="0" u="none" strike="noStrike" dirty="0">
                          <a:solidFill>
                            <a:srgbClr val="002060"/>
                          </a:solidFill>
                          <a:effectLst/>
                          <a:latin typeface="Verdana"/>
                        </a:rPr>
                        <a:t>Tematiskās pārbaudes</a:t>
                      </a:r>
                    </a:p>
                  </a:txBody>
                  <a:tcPr marL="72000" marR="4088"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460</a:t>
                      </a:r>
                      <a:endParaRPr lang="lv-LV" sz="1200" b="1"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379</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1,9%</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81</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329</a:t>
                      </a:r>
                      <a:endParaRPr lang="lv-LV" sz="1200" b="1"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269 </a:t>
                      </a: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lv-LV" sz="1200" b="1" i="1" dirty="0" smtClean="0">
                          <a:solidFill>
                            <a:srgbClr val="012169"/>
                          </a:solidFill>
                          <a:latin typeface="Verdana" panose="020B0604030504040204" pitchFamily="34" charset="0"/>
                          <a:ea typeface="Verdana" panose="020B0604030504040204" pitchFamily="34" charset="0"/>
                          <a:cs typeface="Verdana" panose="020B0604030504040204" pitchFamily="34" charset="0"/>
                        </a:rPr>
                        <a:t>1,4%</a:t>
                      </a:r>
                      <a:endParaRPr lang="lv-LV" sz="1200" b="1" i="1" dirty="0">
                        <a:solidFill>
                          <a:srgbClr val="012169"/>
                        </a:solidFill>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60</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426323">
                <a:tc>
                  <a:txBody>
                    <a:bodyPr/>
                    <a:lstStyle/>
                    <a:p>
                      <a:pPr algn="l" fontAlgn="ctr"/>
                      <a:r>
                        <a:rPr lang="lv-LV" sz="1200" b="1" i="0" u="none" strike="noStrike" dirty="0">
                          <a:solidFill>
                            <a:srgbClr val="002060"/>
                          </a:solidFill>
                          <a:effectLst/>
                          <a:latin typeface="Verdana"/>
                        </a:rPr>
                        <a:t>Nodokļu auditi</a:t>
                      </a:r>
                    </a:p>
                  </a:txBody>
                  <a:tcPr marL="72000" marR="35987"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57</a:t>
                      </a:r>
                      <a:endParaRPr lang="lv-LV" sz="1200" b="1"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37</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0,2%</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20</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42</a:t>
                      </a: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35</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lv-LV" sz="1200" b="1" i="1" dirty="0" smtClean="0">
                          <a:solidFill>
                            <a:srgbClr val="012169"/>
                          </a:solidFill>
                          <a:latin typeface="Verdana" panose="020B0604030504040204" pitchFamily="34" charset="0"/>
                          <a:ea typeface="Verdana" panose="020B0604030504040204" pitchFamily="34" charset="0"/>
                          <a:cs typeface="Verdana" panose="020B0604030504040204" pitchFamily="34" charset="0"/>
                        </a:rPr>
                        <a:t>0,2%</a:t>
                      </a:r>
                      <a:endParaRPr lang="lv-LV" sz="1200" b="1" i="1" dirty="0">
                        <a:solidFill>
                          <a:srgbClr val="012169"/>
                        </a:solidFill>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7</a:t>
                      </a: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426323">
                <a:tc>
                  <a:txBody>
                    <a:bodyPr/>
                    <a:lstStyle/>
                    <a:p>
                      <a:pPr algn="l" fontAlgn="ctr"/>
                      <a:r>
                        <a:rPr lang="lv-LV" sz="1200" b="1" i="0" u="none" strike="noStrike" dirty="0" smtClean="0">
                          <a:solidFill>
                            <a:srgbClr val="002060"/>
                          </a:solidFill>
                          <a:effectLst/>
                          <a:latin typeface="Verdana"/>
                        </a:rPr>
                        <a:t>Apsekošanas</a:t>
                      </a:r>
                      <a:endParaRPr lang="lv-LV" sz="1200" b="1" i="0" u="none" strike="noStrike" dirty="0">
                        <a:solidFill>
                          <a:srgbClr val="002060"/>
                        </a:solidFill>
                        <a:effectLst/>
                        <a:latin typeface="Verdana"/>
                      </a:endParaRPr>
                    </a:p>
                  </a:txBody>
                  <a:tcPr marL="72000" marR="35987" marT="409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254</a:t>
                      </a:r>
                      <a:endParaRPr lang="lv-LV" sz="1200" b="1"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baseline="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214</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1,1%</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baseline="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40</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151</a:t>
                      </a: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132</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lv-LV" sz="1200" b="1" i="1" dirty="0" smtClean="0">
                          <a:solidFill>
                            <a:srgbClr val="012169"/>
                          </a:solidFill>
                          <a:latin typeface="Verdana" panose="020B0604030504040204" pitchFamily="34" charset="0"/>
                          <a:ea typeface="Verdana" panose="020B0604030504040204" pitchFamily="34" charset="0"/>
                          <a:cs typeface="Verdana" panose="020B0604030504040204" pitchFamily="34" charset="0"/>
                        </a:rPr>
                        <a:t>0,7%</a:t>
                      </a:r>
                      <a:endParaRPr lang="lv-LV" sz="1200" b="1" i="1" dirty="0">
                        <a:solidFill>
                          <a:srgbClr val="012169"/>
                        </a:solidFill>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19</a:t>
                      </a:r>
                    </a:p>
                  </a:txBody>
                  <a:tcPr marL="4088" marR="4088" marT="4089"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426323">
                <a:tc>
                  <a:txBody>
                    <a:bodyPr/>
                    <a:lstStyle/>
                    <a:p>
                      <a:pPr algn="ctr" fontAlgn="ctr"/>
                      <a:r>
                        <a:rPr lang="lv-LV" sz="1200" b="1" i="0" u="none" strike="noStrike" dirty="0">
                          <a:solidFill>
                            <a:srgbClr val="002060"/>
                          </a:solidFill>
                          <a:effectLst/>
                          <a:latin typeface="Verdana"/>
                        </a:rPr>
                        <a:t>Kopā</a:t>
                      </a:r>
                    </a:p>
                  </a:txBody>
                  <a:tcPr marL="4088" marR="4088" marT="409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200" b="1"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771</a:t>
                      </a:r>
                      <a:endParaRPr lang="lv-LV" sz="1200" b="1"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630</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3,2%</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141</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200" b="1" i="0"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522</a:t>
                      </a:r>
                    </a:p>
                  </a:txBody>
                  <a:tcPr marL="4088" marR="4088" marT="408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436 </a:t>
                      </a:r>
                    </a:p>
                  </a:txBody>
                  <a:tcPr marL="4088" marR="4088" marT="408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tc>
                  <a:txBody>
                    <a:bodyPr/>
                    <a:lstStyle/>
                    <a:p>
                      <a:pPr algn="ctr"/>
                      <a:r>
                        <a:rPr lang="lv-LV" sz="1200" b="1" i="1" dirty="0" smtClean="0">
                          <a:solidFill>
                            <a:srgbClr val="012169"/>
                          </a:solidFill>
                          <a:latin typeface="Verdana" panose="020B0604030504040204" pitchFamily="34" charset="0"/>
                          <a:ea typeface="Verdana" panose="020B0604030504040204" pitchFamily="34" charset="0"/>
                          <a:cs typeface="Verdana" panose="020B0604030504040204" pitchFamily="34" charset="0"/>
                        </a:rPr>
                        <a:t>2,2%</a:t>
                      </a:r>
                      <a:endParaRPr lang="lv-LV" sz="1200" b="1" i="1" dirty="0">
                        <a:solidFill>
                          <a:srgbClr val="012169"/>
                        </a:solidFill>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200" b="1" i="1" u="none" strike="noStrike"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86</a:t>
                      </a:r>
                      <a:endParaRPr lang="lv-LV" sz="1200" b="1" i="1"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4088" marR="4088" marT="408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bl>
          </a:graphicData>
        </a:graphic>
      </p:graphicFrame>
      <p:sp>
        <p:nvSpPr>
          <p:cNvPr id="6" name="Title 1"/>
          <p:cNvSpPr>
            <a:spLocks noGrp="1"/>
          </p:cNvSpPr>
          <p:nvPr>
            <p:ph type="title"/>
          </p:nvPr>
        </p:nvSpPr>
        <p:spPr>
          <a:xfrm>
            <a:off x="1077686" y="20718"/>
            <a:ext cx="7965533" cy="1455738"/>
          </a:xfrm>
        </p:spPr>
        <p:txBody>
          <a:bodyPr>
            <a:noAutofit/>
          </a:bodyPr>
          <a:lstStyle/>
          <a:p>
            <a:pPr algn="r"/>
            <a:r>
              <a:rPr lang="lv-LV" altLang="lv-LV" sz="2000" dirty="0" smtClean="0">
                <a:solidFill>
                  <a:srgbClr val="012169"/>
                </a:solidFill>
              </a:rPr>
              <a:t>Nodokļu kontroles pasākumi </a:t>
            </a:r>
            <a:br>
              <a:rPr lang="lv-LV" altLang="lv-LV" sz="2000" dirty="0" smtClean="0">
                <a:solidFill>
                  <a:srgbClr val="012169"/>
                </a:solidFill>
              </a:rPr>
            </a:br>
            <a:r>
              <a:rPr lang="lv-LV" altLang="lv-LV" sz="2000" dirty="0" smtClean="0">
                <a:solidFill>
                  <a:srgbClr val="012169"/>
                </a:solidFill>
              </a:rPr>
              <a:t>2015.gadā un 2016.gadā (1)</a:t>
            </a:r>
          </a:p>
        </p:txBody>
      </p:sp>
      <p:pic>
        <p:nvPicPr>
          <p:cNvPr id="5" name="Picture 2" descr="Att&amp;emacr;lu rezult&amp;amacr;ti vaic&amp;amacr;jumam “audit”"/>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7193" y="5814522"/>
            <a:ext cx="814878" cy="8148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tt&amp;emacr;lu rezult&amp;amacr;ti vaic&amp;amacr;jumam “audit”"/>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9172" y="5814522"/>
            <a:ext cx="814878" cy="8148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tt&amp;emacr;lu rezult&amp;amacr;ti vaic&amp;amacr;jumam “audit”"/>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9164" y="5814522"/>
            <a:ext cx="814878" cy="8148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tt&amp;emacr;lu rezult&amp;amacr;ti vaic&amp;amacr;jumam “audit”"/>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5142" y="5814522"/>
            <a:ext cx="847176" cy="847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tt&amp;emacr;lu rezult&amp;amacr;ti vaic&amp;amacr;jumam “audit”"/>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9673" y="5798373"/>
            <a:ext cx="847176" cy="8471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3"/>
          </p:nvPr>
        </p:nvSpPr>
        <p:spPr>
          <a:xfrm>
            <a:off x="8534400" y="6324600"/>
            <a:ext cx="429804" cy="304800"/>
          </a:xfrm>
        </p:spPr>
        <p:txBody>
          <a:bodyPr/>
          <a:lstStyle/>
          <a:p>
            <a:pPr>
              <a:defRPr/>
            </a:pPr>
            <a:fld id="{87864C2F-BFAA-491F-9A33-ED6AB2F3D0DF}" type="slidenum">
              <a:rPr lang="en-US" altLang="lv-LV" smtClean="0"/>
              <a:pPr>
                <a:defRPr/>
              </a:pPr>
              <a:t>7</a:t>
            </a:fld>
            <a:endParaRPr lang="en-US" altLang="lv-LV" dirty="0"/>
          </a:p>
        </p:txBody>
      </p:sp>
    </p:spTree>
    <p:extLst>
      <p:ext uri="{BB962C8B-B14F-4D97-AF65-F5344CB8AC3E}">
        <p14:creationId xmlns:p14="http://schemas.microsoft.com/office/powerpoint/2010/main" val="40396759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1000"/>
                                        <p:tgtEl>
                                          <p:spTgt spid="8"/>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1000"/>
                                        <p:tgtEl>
                                          <p:spTgt spid="9"/>
                                        </p:tgtEl>
                                      </p:cBhvr>
                                    </p:animEffect>
                                  </p:childTnLst>
                                </p:cTn>
                              </p:par>
                            </p:childTnLst>
                          </p:cTn>
                        </p:par>
                        <p:par>
                          <p:cTn id="26" fill="hold">
                            <p:stCondLst>
                              <p:cond delay="50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72835" y="1974735"/>
          <a:ext cx="7966365" cy="3725621"/>
        </p:xfrm>
        <a:graphic>
          <a:graphicData uri="http://schemas.openxmlformats.org/drawingml/2006/table">
            <a:tbl>
              <a:tblPr firstRow="1" bandRow="1">
                <a:tableStyleId>{5C22544A-7EE6-4342-B048-85BDC9FD1C3A}</a:tableStyleId>
              </a:tblPr>
              <a:tblGrid>
                <a:gridCol w="1790232">
                  <a:extLst>
                    <a:ext uri="{9D8B030D-6E8A-4147-A177-3AD203B41FA5}">
                      <a16:colId xmlns:a16="http://schemas.microsoft.com/office/drawing/2014/main" val="20000"/>
                    </a:ext>
                  </a:extLst>
                </a:gridCol>
                <a:gridCol w="1105029">
                  <a:extLst>
                    <a:ext uri="{9D8B030D-6E8A-4147-A177-3AD203B41FA5}">
                      <a16:colId xmlns:a16="http://schemas.microsoft.com/office/drawing/2014/main" val="20001"/>
                    </a:ext>
                  </a:extLst>
                </a:gridCol>
                <a:gridCol w="1035121">
                  <a:extLst>
                    <a:ext uri="{9D8B030D-6E8A-4147-A177-3AD203B41FA5}">
                      <a16:colId xmlns:a16="http://schemas.microsoft.com/office/drawing/2014/main" val="20002"/>
                    </a:ext>
                  </a:extLst>
                </a:gridCol>
                <a:gridCol w="889371">
                  <a:extLst>
                    <a:ext uri="{9D8B030D-6E8A-4147-A177-3AD203B41FA5}">
                      <a16:colId xmlns:a16="http://schemas.microsoft.com/office/drawing/2014/main" val="20003"/>
                    </a:ext>
                  </a:extLst>
                </a:gridCol>
                <a:gridCol w="1196620">
                  <a:extLst>
                    <a:ext uri="{9D8B030D-6E8A-4147-A177-3AD203B41FA5}">
                      <a16:colId xmlns:a16="http://schemas.microsoft.com/office/drawing/2014/main" val="20004"/>
                    </a:ext>
                  </a:extLst>
                </a:gridCol>
                <a:gridCol w="1058525">
                  <a:extLst>
                    <a:ext uri="{9D8B030D-6E8A-4147-A177-3AD203B41FA5}">
                      <a16:colId xmlns:a16="http://schemas.microsoft.com/office/drawing/2014/main" val="20005"/>
                    </a:ext>
                  </a:extLst>
                </a:gridCol>
                <a:gridCol w="891467">
                  <a:extLst>
                    <a:ext uri="{9D8B030D-6E8A-4147-A177-3AD203B41FA5}">
                      <a16:colId xmlns:a16="http://schemas.microsoft.com/office/drawing/2014/main" val="20006"/>
                    </a:ext>
                  </a:extLst>
                </a:gridCol>
              </a:tblGrid>
              <a:tr h="396000">
                <a:tc gridSpan="7">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smtClean="0">
                          <a:ln>
                            <a:noFill/>
                          </a:ln>
                          <a:solidFill>
                            <a:srgbClr val="002060"/>
                          </a:solidFill>
                          <a:effectLst/>
                          <a:uLnTx/>
                          <a:uFillTx/>
                          <a:latin typeface="Verdana"/>
                          <a:ea typeface="+mn-ea"/>
                          <a:cs typeface="+mn-cs"/>
                        </a:rPr>
                        <a:t>Piemērots naudas sods vai papildus aprēķināti nodokļu maksājumi budžetā</a:t>
                      </a:r>
                    </a:p>
                  </a:txBody>
                  <a:tcPr marL="91417" marR="91417" marT="45719" marB="45719"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40000"/>
                        <a:lumOff val="60000"/>
                      </a:schemeClr>
                    </a:solidFill>
                  </a:tcPr>
                </a:tc>
                <a:tc hMerge="1">
                  <a:txBody>
                    <a:bodyPr/>
                    <a:lstStyle/>
                    <a:p>
                      <a:endParaRPr lang="lv-LV" dirty="0"/>
                    </a:p>
                  </a:txBody>
                  <a:tcPr/>
                </a:tc>
                <a:tc hMerge="1">
                  <a:txBody>
                    <a:bodyPr/>
                    <a:lstStyle/>
                    <a:p>
                      <a:endParaRPr lang="lv-LV" dirty="0"/>
                    </a:p>
                  </a:txBody>
                  <a:tcPr/>
                </a:tc>
                <a:tc hMerge="1">
                  <a:txBody>
                    <a:bodyPr/>
                    <a:lstStyle/>
                    <a:p>
                      <a:endParaRPr lang="lv-LV" dirty="0"/>
                    </a:p>
                  </a:txBody>
                  <a:tcPr/>
                </a:tc>
                <a:tc hMerge="1">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endParaRPr kumimoji="0" lang="lv-LV" sz="1300" b="1" i="0" u="none" strike="noStrike" kern="1200" cap="none" spc="0" normalizeH="0" baseline="0" noProof="0" dirty="0" smtClean="0">
                        <a:ln>
                          <a:noFill/>
                        </a:ln>
                        <a:solidFill>
                          <a:srgbClr val="002060"/>
                        </a:solidFill>
                        <a:effectLst/>
                        <a:uLnTx/>
                        <a:uFillTx/>
                        <a:latin typeface="Verdana"/>
                        <a:ea typeface="+mn-ea"/>
                        <a:cs typeface="+mn-cs"/>
                      </a:endParaRPr>
                    </a:p>
                  </a:txBody>
                  <a:tcPr marL="91429" marR="91429"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solidFill>
                      <a:schemeClr val="accent1">
                        <a:lumMod val="60000"/>
                        <a:lumOff val="40000"/>
                      </a:schemeClr>
                    </a:solidFill>
                  </a:tcPr>
                </a:tc>
                <a:tc hMerge="1">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endParaRPr kumimoji="0" lang="lv-LV" sz="1300" b="1" i="0" u="none" strike="noStrike" kern="1200" cap="none" spc="0" normalizeH="0" baseline="0" noProof="0" dirty="0" smtClean="0">
                        <a:ln>
                          <a:noFill/>
                        </a:ln>
                        <a:solidFill>
                          <a:srgbClr val="002060"/>
                        </a:solidFill>
                        <a:effectLst/>
                        <a:uLnTx/>
                        <a:uFillTx/>
                        <a:latin typeface="Verdana"/>
                        <a:ea typeface="+mn-ea"/>
                        <a:cs typeface="+mn-cs"/>
                      </a:endParaRPr>
                    </a:p>
                  </a:txBody>
                  <a:tcPr marL="91429" marR="91429"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solidFill>
                      <a:schemeClr val="accent1">
                        <a:lumMod val="60000"/>
                        <a:lumOff val="40000"/>
                      </a:schemeClr>
                    </a:solidFill>
                  </a:tcPr>
                </a:tc>
                <a:tc hMerge="1">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endParaRPr kumimoji="0" lang="lv-LV" sz="1300" b="1" i="0" u="none" strike="noStrike" kern="1200" cap="none" spc="0" normalizeH="0" baseline="0" noProof="0" dirty="0" smtClean="0">
                        <a:ln>
                          <a:noFill/>
                        </a:ln>
                        <a:solidFill>
                          <a:srgbClr val="002060"/>
                        </a:solidFill>
                        <a:effectLst/>
                        <a:uLnTx/>
                        <a:uFillTx/>
                        <a:latin typeface="Verdana"/>
                        <a:ea typeface="+mn-ea"/>
                        <a:cs typeface="+mn-cs"/>
                      </a:endParaRPr>
                    </a:p>
                  </a:txBody>
                  <a:tcPr marL="91429" marR="91429"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00"/>
                  </a:ext>
                </a:extLst>
              </a:tr>
              <a:tr h="363513">
                <a:tc rowSpan="3">
                  <a:txBody>
                    <a:bodyPr/>
                    <a:lstStyle/>
                    <a:p>
                      <a:pPr algn="ctr" fontAlgn="ctr"/>
                      <a:r>
                        <a:rPr lang="lv-LV" sz="1300" b="1" i="0" u="none" strike="noStrike" dirty="0" smtClean="0">
                          <a:solidFill>
                            <a:srgbClr val="002060"/>
                          </a:solidFill>
                          <a:effectLst/>
                          <a:latin typeface="Verdana"/>
                        </a:rPr>
                        <a:t>Kontroles</a:t>
                      </a:r>
                    </a:p>
                    <a:p>
                      <a:pPr algn="ctr" fontAlgn="ctr"/>
                      <a:r>
                        <a:rPr lang="lv-LV" sz="1300" b="1" i="0" u="none" strike="noStrike" dirty="0" smtClean="0">
                          <a:solidFill>
                            <a:srgbClr val="002060"/>
                          </a:solidFill>
                          <a:effectLst/>
                          <a:latin typeface="Verdana"/>
                        </a:rPr>
                        <a:t> pasākuma veids</a:t>
                      </a:r>
                      <a:endParaRPr lang="lv-LV" sz="1300" b="1" i="0" u="none" strike="noStrike" dirty="0">
                        <a:solidFill>
                          <a:srgbClr val="002060"/>
                        </a:solidFill>
                        <a:effectLst/>
                        <a:latin typeface="Verdana"/>
                      </a:endParaRPr>
                    </a:p>
                  </a:txBody>
                  <a:tcPr marL="35985" marR="4088" marT="4088"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gridSpan="3">
                  <a:txBody>
                    <a:bodyPr/>
                    <a:lstStyle/>
                    <a:p>
                      <a:pPr algn="ctr" fontAlgn="ctr"/>
                      <a:r>
                        <a:rPr lang="lv-LV" sz="1300" b="1" i="0" u="none" strike="noStrike" dirty="0" smtClean="0">
                          <a:solidFill>
                            <a:srgbClr val="002060"/>
                          </a:solidFill>
                          <a:effectLst/>
                          <a:latin typeface="Verdana"/>
                        </a:rPr>
                        <a:t>2015.gadā</a:t>
                      </a:r>
                      <a:endParaRPr lang="lv-LV" sz="1300" b="1" i="0" u="none" strike="noStrike" dirty="0">
                        <a:solidFill>
                          <a:srgbClr val="FF0000"/>
                        </a:solidFill>
                        <a:effectLst/>
                        <a:latin typeface="Verdana"/>
                      </a:endParaRPr>
                    </a:p>
                  </a:txBody>
                  <a:tcPr marL="4088" marR="4088" marT="4088"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12169"/>
                      </a:solidFill>
                      <a:prstDash val="solid"/>
                      <a:round/>
                      <a:headEnd type="none" w="med" len="med"/>
                      <a:tailEnd type="none" w="med" len="med"/>
                    </a:lnB>
                  </a:tcPr>
                </a:tc>
                <a:tc hMerge="1">
                  <a:txBody>
                    <a:bodyPr/>
                    <a:lstStyle/>
                    <a:p>
                      <a:pPr marL="0" marR="0" indent="0" algn="ctr" defTabSz="939575" rtl="0" eaLnBrk="1" fontAlgn="ctr" latinLnBrk="0" hangingPunct="1">
                        <a:lnSpc>
                          <a:spcPct val="100000"/>
                        </a:lnSpc>
                        <a:spcBef>
                          <a:spcPts val="0"/>
                        </a:spcBef>
                        <a:spcAft>
                          <a:spcPts val="0"/>
                        </a:spcAft>
                        <a:buClrTx/>
                        <a:buSzTx/>
                        <a:buFontTx/>
                        <a:buNone/>
                        <a:tabLst/>
                        <a:defRPr/>
                      </a:pPr>
                      <a:endParaRPr lang="lv-LV" sz="1200" b="1" i="0" u="none" strike="noStrike" dirty="0">
                        <a:solidFill>
                          <a:srgbClr val="002060"/>
                        </a:solidFill>
                        <a:effectLst/>
                        <a:latin typeface="Verdana"/>
                      </a:endParaRPr>
                    </a:p>
                  </a:txBody>
                  <a:tcPr marL="4088" marR="4088" marT="4089"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tcPr>
                </a:tc>
                <a:tc hMerge="1">
                  <a:txBody>
                    <a:bodyPr/>
                    <a:lstStyle/>
                    <a:p>
                      <a:endParaRPr lang="lv-LV"/>
                    </a:p>
                  </a:txBody>
                  <a:tcPr/>
                </a:tc>
                <a:tc gridSpan="3">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2016.gadā</a:t>
                      </a:r>
                      <a:endParaRPr lang="lv-LV" sz="1300" b="1" i="0" u="none" strike="noStrike" dirty="0">
                        <a:solidFill>
                          <a:srgbClr val="002060"/>
                        </a:solidFill>
                        <a:effectLst/>
                        <a:latin typeface="Verdana"/>
                      </a:endParaRPr>
                    </a:p>
                  </a:txBody>
                  <a:tcPr marL="4088" marR="4088" marT="4088"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12169"/>
                      </a:solidFill>
                      <a:prstDash val="solid"/>
                      <a:round/>
                      <a:headEnd type="none" w="med" len="med"/>
                      <a:tailEnd type="none" w="med" len="med"/>
                    </a:lnB>
                  </a:tcPr>
                </a:tc>
                <a:tc hMerge="1">
                  <a:txBody>
                    <a:bodyPr/>
                    <a:lstStyle/>
                    <a:p>
                      <a:pPr marL="0" marR="0" indent="0" algn="ctr" defTabSz="939575" rtl="0" eaLnBrk="1" fontAlgn="ctr" latinLnBrk="0" hangingPunct="1">
                        <a:lnSpc>
                          <a:spcPct val="100000"/>
                        </a:lnSpc>
                        <a:spcBef>
                          <a:spcPts val="0"/>
                        </a:spcBef>
                        <a:spcAft>
                          <a:spcPts val="0"/>
                        </a:spcAft>
                        <a:buClrTx/>
                        <a:buSzTx/>
                        <a:buFontTx/>
                        <a:buNone/>
                        <a:tabLst/>
                        <a:defRPr/>
                      </a:pPr>
                      <a:endParaRPr lang="lv-LV" sz="1200" b="1" i="0" u="none" strike="noStrike" dirty="0">
                        <a:solidFill>
                          <a:srgbClr val="002060"/>
                        </a:solidFill>
                        <a:effectLst/>
                        <a:latin typeface="Verdana"/>
                      </a:endParaRPr>
                    </a:p>
                  </a:txBody>
                  <a:tcPr marL="4088" marR="4088" marT="4089"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tcPr>
                </a:tc>
                <a:tc hMerge="1">
                  <a:txBody>
                    <a:bodyPr/>
                    <a:lstStyle/>
                    <a:p>
                      <a:pPr marL="0" marR="0" indent="0" algn="ctr" defTabSz="939575" rtl="0" eaLnBrk="1" fontAlgn="ctr" latinLnBrk="0" hangingPunct="1">
                        <a:lnSpc>
                          <a:spcPct val="100000"/>
                        </a:lnSpc>
                        <a:spcBef>
                          <a:spcPts val="0"/>
                        </a:spcBef>
                        <a:spcAft>
                          <a:spcPts val="0"/>
                        </a:spcAft>
                        <a:buClrTx/>
                        <a:buSzTx/>
                        <a:buFontTx/>
                        <a:buNone/>
                        <a:tabLst/>
                        <a:defRPr/>
                      </a:pPr>
                      <a:endParaRPr lang="lv-LV" sz="1200" b="1" i="0" u="none" strike="noStrike" dirty="0">
                        <a:solidFill>
                          <a:srgbClr val="002060"/>
                        </a:solidFill>
                        <a:effectLst/>
                        <a:latin typeface="Verdana"/>
                      </a:endParaRPr>
                    </a:p>
                  </a:txBody>
                  <a:tcPr marL="4088" marR="4088" marT="4089" marB="0" anchor="ctr"/>
                </a:tc>
                <a:extLst>
                  <a:ext uri="{0D108BD9-81ED-4DB2-BD59-A6C34878D82A}">
                    <a16:rowId xmlns:a16="http://schemas.microsoft.com/office/drawing/2014/main" val="10001"/>
                  </a:ext>
                </a:extLst>
              </a:tr>
              <a:tr h="657538">
                <a:tc vMerge="1">
                  <a:txBody>
                    <a:bodyPr/>
                    <a:lstStyle/>
                    <a:p>
                      <a:pPr algn="ctr" fontAlgn="ctr"/>
                      <a:endParaRPr lang="lv-LV" sz="1300" b="1" i="0" u="none" strike="noStrike" dirty="0">
                        <a:solidFill>
                          <a:srgbClr val="002060"/>
                        </a:solidFill>
                        <a:effectLst/>
                        <a:latin typeface="Verdana"/>
                      </a:endParaRPr>
                    </a:p>
                  </a:txBody>
                  <a:tcPr marL="35985" marR="4088" marT="4088"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12169"/>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Kopā </a:t>
                      </a:r>
                    </a:p>
                    <a:p>
                      <a:pPr algn="ctr" fontAlgn="ctr"/>
                      <a:r>
                        <a:rPr lang="lv-LV" sz="1300" b="1" i="0" u="none" strike="noStrike" dirty="0" smtClean="0">
                          <a:solidFill>
                            <a:srgbClr val="002060"/>
                          </a:solidFill>
                          <a:effectLst/>
                          <a:latin typeface="Verdana"/>
                        </a:rPr>
                        <a:t>valstī</a:t>
                      </a:r>
                      <a:endParaRPr lang="lv-LV" sz="1300" b="1" i="0" u="none" strike="noStrike" dirty="0">
                        <a:solidFill>
                          <a:srgbClr val="002060"/>
                        </a:solidFill>
                        <a:effectLst/>
                        <a:latin typeface="Verdana"/>
                      </a:endParaRPr>
                    </a:p>
                  </a:txBody>
                  <a:tcPr marL="4088" marR="4088" marT="409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12169"/>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gridSpan="2">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Kurzemes plānošanas reģionā</a:t>
                      </a:r>
                      <a:endParaRPr lang="lv-LV" sz="1300" b="1" i="0" u="none" strike="noStrike" dirty="0">
                        <a:solidFill>
                          <a:srgbClr val="002060"/>
                        </a:solidFill>
                        <a:effectLst/>
                        <a:latin typeface="Verdana"/>
                      </a:endParaRPr>
                    </a:p>
                  </a:txBody>
                  <a:tcPr marL="4088" marR="4088" marT="4090" marB="0" anchor="ctr">
                    <a:lnL w="3175" cap="flat" cmpd="sng" algn="ctr">
                      <a:solidFill>
                        <a:srgbClr val="002060"/>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12169"/>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hMerge="1">
                  <a:txBody>
                    <a:bodyPr/>
                    <a:lstStyle/>
                    <a:p>
                      <a:pPr marL="0" marR="0" indent="0" algn="ctr" defTabSz="939575" rtl="0" eaLnBrk="1" fontAlgn="ctr" latinLnBrk="0" hangingPunct="1">
                        <a:lnSpc>
                          <a:spcPct val="100000"/>
                        </a:lnSpc>
                        <a:spcBef>
                          <a:spcPts val="0"/>
                        </a:spcBef>
                        <a:spcAft>
                          <a:spcPts val="0"/>
                        </a:spcAft>
                        <a:buClrTx/>
                        <a:buSzTx/>
                        <a:buFontTx/>
                        <a:buNone/>
                        <a:tabLst/>
                        <a:defRPr/>
                      </a:pPr>
                      <a:endParaRPr lang="lv-LV" sz="1200" b="0" i="0" u="none" strike="noStrike" dirty="0">
                        <a:solidFill>
                          <a:srgbClr val="002060"/>
                        </a:solidFill>
                        <a:effectLst/>
                        <a:latin typeface="Verdana"/>
                      </a:endParaRPr>
                    </a:p>
                  </a:txBody>
                  <a:tcPr marL="4088" marR="4088" marT="4090" marB="0" anchor="ctr"/>
                </a:tc>
                <a:tc>
                  <a:txBody>
                    <a:bodyPr/>
                    <a:lstStyle/>
                    <a:p>
                      <a:pPr algn="ctr" fontAlgn="ctr"/>
                      <a:r>
                        <a:rPr lang="lv-LV" sz="1300" b="1" i="0" u="none" strike="noStrike" dirty="0" smtClean="0">
                          <a:solidFill>
                            <a:srgbClr val="002060"/>
                          </a:solidFill>
                          <a:effectLst/>
                          <a:latin typeface="Verdana"/>
                        </a:rPr>
                        <a:t>Kopā </a:t>
                      </a:r>
                    </a:p>
                    <a:p>
                      <a:pPr algn="ctr" fontAlgn="ctr"/>
                      <a:r>
                        <a:rPr lang="lv-LV" sz="1300" b="1" i="0" u="none" strike="noStrike" dirty="0" smtClean="0">
                          <a:solidFill>
                            <a:srgbClr val="002060"/>
                          </a:solidFill>
                          <a:effectLst/>
                          <a:latin typeface="Verdana"/>
                        </a:rPr>
                        <a:t>valstī</a:t>
                      </a:r>
                      <a:endParaRPr lang="lv-LV" sz="1300" b="1" i="0" u="none" strike="noStrike" dirty="0">
                        <a:solidFill>
                          <a:srgbClr val="002060"/>
                        </a:solidFill>
                        <a:effectLst/>
                        <a:latin typeface="Verdana"/>
                      </a:endParaRPr>
                    </a:p>
                  </a:txBody>
                  <a:tcPr marL="4088" marR="4088" marT="4090" marB="0" anchor="ctr">
                    <a:lnL w="12700" cap="flat" cmpd="sng" algn="ctr">
                      <a:solidFill>
                        <a:srgbClr val="012169"/>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12169"/>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gridSpan="2">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Kurzemes plānošanas reģionā</a:t>
                      </a:r>
                      <a:endParaRPr lang="lv-LV" sz="1300" b="1" i="0" u="none" strike="noStrike" dirty="0">
                        <a:solidFill>
                          <a:srgbClr val="002060"/>
                        </a:solidFill>
                        <a:effectLst/>
                        <a:latin typeface="Verdana"/>
                      </a:endParaRPr>
                    </a:p>
                  </a:txBody>
                  <a:tcPr marL="4088" marR="4088" marT="409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12169"/>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hMerge="1">
                  <a:txBody>
                    <a:bodyPr/>
                    <a:lstStyle/>
                    <a:p>
                      <a:pPr marL="0" marR="0" indent="0" algn="ctr" defTabSz="939575" rtl="0" eaLnBrk="1" fontAlgn="ctr" latinLnBrk="0" hangingPunct="1">
                        <a:lnSpc>
                          <a:spcPct val="100000"/>
                        </a:lnSpc>
                        <a:spcBef>
                          <a:spcPts val="0"/>
                        </a:spcBef>
                        <a:spcAft>
                          <a:spcPts val="0"/>
                        </a:spcAft>
                        <a:buClrTx/>
                        <a:buSzTx/>
                        <a:buFontTx/>
                        <a:buNone/>
                        <a:tabLst/>
                        <a:defRPr/>
                      </a:pPr>
                      <a:endParaRPr lang="lv-LV" sz="1200" b="0" i="0" u="none" strike="noStrike" dirty="0">
                        <a:solidFill>
                          <a:srgbClr val="002060"/>
                        </a:solidFill>
                        <a:effectLst/>
                        <a:latin typeface="Verdana"/>
                      </a:endParaRPr>
                    </a:p>
                  </a:txBody>
                  <a:tcPr marL="4088" marR="4088" marT="409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B w="31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576000">
                <a:tc vMerge="1">
                  <a:txBody>
                    <a:bodyPr/>
                    <a:lstStyle/>
                    <a:p>
                      <a:pPr algn="l" fontAlgn="ctr"/>
                      <a:endParaRPr lang="lv-LV" sz="1200" b="1" i="0" u="none" strike="noStrike" dirty="0">
                        <a:solidFill>
                          <a:srgbClr val="002060"/>
                        </a:solidFill>
                        <a:effectLst/>
                        <a:latin typeface="Verdana"/>
                      </a:endParaRPr>
                    </a:p>
                  </a:txBody>
                  <a:tcPr marL="35996" marR="4088" marT="4090" marB="0" anchor="ctr"/>
                </a:tc>
                <a:tc>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Summa </a:t>
                      </a:r>
                      <a:br>
                        <a:rPr lang="lv-LV" sz="1300" b="1" i="0" u="none" strike="noStrike" dirty="0" smtClean="0">
                          <a:solidFill>
                            <a:srgbClr val="002060"/>
                          </a:solidFill>
                          <a:effectLst/>
                          <a:latin typeface="Verdana"/>
                        </a:rPr>
                      </a:br>
                      <a:r>
                        <a:rPr lang="lv-LV" sz="1300" b="1" i="0" u="none" strike="noStrike" dirty="0" smtClean="0">
                          <a:solidFill>
                            <a:srgbClr val="002060"/>
                          </a:solidFill>
                          <a:effectLst/>
                          <a:latin typeface="Verdana"/>
                        </a:rPr>
                        <a:t>(tūkst. </a:t>
                      </a:r>
                    </a:p>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EUR)</a:t>
                      </a:r>
                      <a:endParaRPr lang="lv-LV" sz="1300" b="1" i="0" u="none" strike="noStrike" dirty="0">
                        <a:solidFill>
                          <a:srgbClr val="002060"/>
                        </a:solidFill>
                        <a:effectLst/>
                        <a:latin typeface="Verdana"/>
                      </a:endParaRPr>
                    </a:p>
                  </a:txBody>
                  <a:tcPr marL="4088" marR="4088" marT="409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Summa </a:t>
                      </a:r>
                      <a:br>
                        <a:rPr lang="lv-LV" sz="1300" b="1" i="0" u="none" strike="noStrike" dirty="0" smtClean="0">
                          <a:solidFill>
                            <a:srgbClr val="002060"/>
                          </a:solidFill>
                          <a:effectLst/>
                          <a:latin typeface="Verdana"/>
                        </a:rPr>
                      </a:br>
                      <a:r>
                        <a:rPr lang="lv-LV" sz="1300" b="1" i="0" u="none" strike="noStrike" dirty="0" smtClean="0">
                          <a:solidFill>
                            <a:srgbClr val="002060"/>
                          </a:solidFill>
                          <a:effectLst/>
                          <a:latin typeface="Verdana"/>
                        </a:rPr>
                        <a:t>(tūkst. EUR)</a:t>
                      </a:r>
                      <a:endParaRPr lang="lv-LV" sz="1300" b="1" i="0" u="none" strike="noStrike" dirty="0">
                        <a:solidFill>
                          <a:srgbClr val="002060"/>
                        </a:solidFill>
                        <a:effectLst/>
                        <a:latin typeface="Verdana"/>
                      </a:endParaRPr>
                    </a:p>
                  </a:txBody>
                  <a:tcPr marL="4088" marR="4088" marT="4090" marB="0" anchor="ctr">
                    <a:lnL w="3175" cap="flat" cmpd="sng" algn="ctr">
                      <a:solidFill>
                        <a:srgbClr val="002060"/>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 no kopējās summas valstī</a:t>
                      </a:r>
                      <a:endParaRPr lang="lv-LV" sz="1300" b="1" i="0" u="none" strike="noStrike" dirty="0">
                        <a:solidFill>
                          <a:srgbClr val="002060"/>
                        </a:solidFill>
                        <a:effectLst/>
                        <a:latin typeface="Verdana"/>
                      </a:endParaRPr>
                    </a:p>
                  </a:txBody>
                  <a:tcPr marL="4088" marR="4088" marT="4090"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Summa </a:t>
                      </a:r>
                      <a:br>
                        <a:rPr lang="lv-LV" sz="1300" b="1" i="0" u="none" strike="noStrike" dirty="0" smtClean="0">
                          <a:solidFill>
                            <a:srgbClr val="002060"/>
                          </a:solidFill>
                          <a:effectLst/>
                          <a:latin typeface="Verdana"/>
                        </a:rPr>
                      </a:br>
                      <a:r>
                        <a:rPr lang="lv-LV" sz="1300" b="1" i="0" u="none" strike="noStrike" dirty="0" smtClean="0">
                          <a:solidFill>
                            <a:srgbClr val="002060"/>
                          </a:solidFill>
                          <a:effectLst/>
                          <a:latin typeface="Verdana"/>
                        </a:rPr>
                        <a:t>(tūkst. </a:t>
                      </a:r>
                    </a:p>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EUR)</a:t>
                      </a:r>
                      <a:endParaRPr lang="lv-LV" sz="1300" b="1" i="0" u="none" strike="noStrike" dirty="0">
                        <a:solidFill>
                          <a:srgbClr val="002060"/>
                        </a:solidFill>
                        <a:effectLst/>
                        <a:latin typeface="Verdana"/>
                      </a:endParaRPr>
                    </a:p>
                  </a:txBody>
                  <a:tcPr marL="4088" marR="4088" marT="4090"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Summa </a:t>
                      </a:r>
                      <a:br>
                        <a:rPr lang="lv-LV" sz="1300" b="1" i="0" u="none" strike="noStrike" dirty="0" smtClean="0">
                          <a:solidFill>
                            <a:srgbClr val="002060"/>
                          </a:solidFill>
                          <a:effectLst/>
                          <a:latin typeface="Verdana"/>
                        </a:rPr>
                      </a:br>
                      <a:r>
                        <a:rPr lang="lv-LV" sz="1300" b="1" i="0" u="none" strike="noStrike" dirty="0" smtClean="0">
                          <a:solidFill>
                            <a:srgbClr val="002060"/>
                          </a:solidFill>
                          <a:effectLst/>
                          <a:latin typeface="Verdana"/>
                        </a:rPr>
                        <a:t>(tūkst. EUR)</a:t>
                      </a:r>
                      <a:endParaRPr lang="lv-LV" sz="1300" b="1" i="0" u="none" strike="noStrike" dirty="0">
                        <a:solidFill>
                          <a:srgbClr val="002060"/>
                        </a:solidFill>
                        <a:effectLst/>
                        <a:latin typeface="Verdana"/>
                      </a:endParaRPr>
                    </a:p>
                  </a:txBody>
                  <a:tcPr marL="4088" marR="4088" marT="4090"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marL="0" marR="0" indent="0" algn="ctr" defTabSz="939575" rtl="0" eaLnBrk="1" fontAlgn="ctr" latinLnBrk="0" hangingPunct="1">
                        <a:lnSpc>
                          <a:spcPct val="100000"/>
                        </a:lnSpc>
                        <a:spcBef>
                          <a:spcPts val="0"/>
                        </a:spcBef>
                        <a:spcAft>
                          <a:spcPts val="0"/>
                        </a:spcAft>
                        <a:buClrTx/>
                        <a:buSzTx/>
                        <a:buFontTx/>
                        <a:buNone/>
                        <a:tabLst/>
                        <a:defRPr/>
                      </a:pPr>
                      <a:r>
                        <a:rPr lang="lv-LV" sz="1300" b="1" i="0" u="none" strike="noStrike" dirty="0" smtClean="0">
                          <a:solidFill>
                            <a:srgbClr val="002060"/>
                          </a:solidFill>
                          <a:effectLst/>
                          <a:latin typeface="Verdana"/>
                        </a:rPr>
                        <a:t>% no kopējās summas valstī</a:t>
                      </a:r>
                      <a:endParaRPr lang="lv-LV" sz="1300" b="1" i="0" u="none" strike="noStrike" dirty="0">
                        <a:solidFill>
                          <a:srgbClr val="002060"/>
                        </a:solidFill>
                        <a:effectLst/>
                        <a:latin typeface="Verdana"/>
                      </a:endParaRPr>
                    </a:p>
                  </a:txBody>
                  <a:tcPr marL="4088" marR="4088" marT="4090" marB="0" anchor="ctr">
                    <a:lnL w="12700" cap="flat" cmpd="sng" algn="ctr">
                      <a:solidFill>
                        <a:srgbClr val="012169"/>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algn="l" fontAlgn="ctr"/>
                      <a:r>
                        <a:rPr lang="lv-LV" sz="1300" b="1" i="0" u="none" strike="noStrike" dirty="0">
                          <a:solidFill>
                            <a:srgbClr val="002060"/>
                          </a:solidFill>
                          <a:effectLst/>
                          <a:latin typeface="Verdana"/>
                        </a:rPr>
                        <a:t>Tematiskās pārbaudes</a:t>
                      </a:r>
                    </a:p>
                  </a:txBody>
                  <a:tcPr marL="71997" marR="4088" marT="4088"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1287,3</a:t>
                      </a:r>
                      <a:endParaRPr lang="lv-LV" sz="1300" b="1" i="0" u="none" strike="noStrike" dirty="0">
                        <a:solidFill>
                          <a:srgbClr val="002060"/>
                        </a:solidFill>
                        <a:effectLst/>
                        <a:latin typeface="Verdana"/>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lv-LV" sz="1300" b="1" i="0" u="none" strike="noStrike" dirty="0" smtClean="0">
                          <a:solidFill>
                            <a:srgbClr val="002060"/>
                          </a:solidFill>
                          <a:effectLst/>
                          <a:latin typeface="Verdana"/>
                        </a:rPr>
                        <a:t>60,7</a:t>
                      </a:r>
                      <a:endParaRPr lang="lv-LV" sz="1300" b="1" i="0" u="none" strike="noStrike" dirty="0">
                        <a:solidFill>
                          <a:srgbClr val="002060"/>
                        </a:solidFill>
                        <a:effectLst/>
                        <a:latin typeface="Verdana"/>
                      </a:endParaRPr>
                    </a:p>
                  </a:txBody>
                  <a:tcPr marL="4088" marR="4088" marT="4091" marB="0" anchor="ctr">
                    <a:lnL w="3175" cap="flat" cmpd="sng" algn="ctr">
                      <a:solidFill>
                        <a:srgbClr val="002060"/>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5%</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1327,2</a:t>
                      </a:r>
                      <a:endParaRPr lang="lv-LV" sz="1300" b="1" i="0" u="none" strike="noStrike" dirty="0">
                        <a:solidFill>
                          <a:srgbClr val="002060"/>
                        </a:solidFill>
                        <a:effectLst/>
                        <a:latin typeface="Verdana"/>
                      </a:endParaRPr>
                    </a:p>
                  </a:txBody>
                  <a:tcPr marL="0" marR="0" marT="0"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lv-LV" sz="1300" b="1" i="0" u="none" strike="noStrike" dirty="0" smtClean="0">
                          <a:solidFill>
                            <a:srgbClr val="002060"/>
                          </a:solidFill>
                          <a:effectLst/>
                          <a:latin typeface="Verdana"/>
                        </a:rPr>
                        <a:t>52,9</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4%</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504000">
                <a:tc>
                  <a:txBody>
                    <a:bodyPr/>
                    <a:lstStyle/>
                    <a:p>
                      <a:pPr algn="l" fontAlgn="ctr"/>
                      <a:r>
                        <a:rPr lang="lv-LV" sz="1300" b="1" i="0" u="none" strike="noStrike" dirty="0">
                          <a:solidFill>
                            <a:srgbClr val="002060"/>
                          </a:solidFill>
                          <a:effectLst/>
                          <a:latin typeface="Verdana"/>
                        </a:rPr>
                        <a:t>Nodokļu auditi</a:t>
                      </a:r>
                    </a:p>
                  </a:txBody>
                  <a:tcPr marL="71997" marR="35982" marT="4088"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232 426,7</a:t>
                      </a:r>
                      <a:endParaRPr lang="lv-LV" sz="1300" b="1" i="0" u="none" strike="noStrike" dirty="0">
                        <a:solidFill>
                          <a:srgbClr val="002060"/>
                        </a:solidFill>
                        <a:effectLst/>
                        <a:latin typeface="Verdana"/>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lv-LV" sz="1300" b="1" i="0" u="none" strike="noStrike" dirty="0" smtClean="0">
                          <a:solidFill>
                            <a:srgbClr val="002060"/>
                          </a:solidFill>
                          <a:effectLst/>
                          <a:latin typeface="Verdana"/>
                        </a:rPr>
                        <a:t>5962,5</a:t>
                      </a:r>
                      <a:endParaRPr lang="lv-LV" sz="1300" b="1" i="0" u="none" strike="noStrike" dirty="0">
                        <a:solidFill>
                          <a:srgbClr val="002060"/>
                        </a:solidFill>
                        <a:effectLst/>
                        <a:latin typeface="Verdana"/>
                      </a:endParaRPr>
                    </a:p>
                  </a:txBody>
                  <a:tcPr marL="4088" marR="4088" marT="4091" marB="0" anchor="ctr">
                    <a:lnL w="3175" cap="flat" cmpd="sng" algn="ctr">
                      <a:solidFill>
                        <a:srgbClr val="002060"/>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3%</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289</a:t>
                      </a:r>
                      <a:r>
                        <a:rPr lang="lv-LV" sz="1300" b="1" i="0" u="none" strike="noStrike" baseline="0" dirty="0" smtClean="0">
                          <a:solidFill>
                            <a:srgbClr val="002060"/>
                          </a:solidFill>
                          <a:effectLst/>
                          <a:latin typeface="Verdana"/>
                        </a:rPr>
                        <a:t> 536,4</a:t>
                      </a:r>
                      <a:endParaRPr lang="lv-LV" sz="1300" b="1" i="0" u="none" strike="noStrike" dirty="0">
                        <a:solidFill>
                          <a:srgbClr val="002060"/>
                        </a:solidFill>
                        <a:effectLst/>
                        <a:latin typeface="Verdana"/>
                      </a:endParaRPr>
                    </a:p>
                  </a:txBody>
                  <a:tcPr marL="0" marR="0" marT="0"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lv-LV" sz="1300" b="1" i="0" u="none" strike="noStrike" dirty="0" smtClean="0">
                          <a:solidFill>
                            <a:srgbClr val="002060"/>
                          </a:solidFill>
                          <a:effectLst/>
                          <a:latin typeface="Verdana"/>
                        </a:rPr>
                        <a:t>3270,4</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lv-LV" sz="1300" b="1" i="0" u="none" strike="noStrike" dirty="0" smtClean="0">
                          <a:solidFill>
                            <a:srgbClr val="002060"/>
                          </a:solidFill>
                          <a:effectLst/>
                          <a:latin typeface="Verdana"/>
                        </a:rPr>
                        <a:t>1%</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504000">
                <a:tc>
                  <a:txBody>
                    <a:bodyPr/>
                    <a:lstStyle/>
                    <a:p>
                      <a:pPr algn="ctr" fontAlgn="ctr"/>
                      <a:r>
                        <a:rPr lang="lv-LV" sz="1300" b="1" i="0" u="none" strike="noStrike" dirty="0">
                          <a:solidFill>
                            <a:srgbClr val="002060"/>
                          </a:solidFill>
                          <a:effectLst/>
                          <a:latin typeface="Verdana"/>
                        </a:rPr>
                        <a:t>Kopā</a:t>
                      </a:r>
                    </a:p>
                  </a:txBody>
                  <a:tcPr marL="4088" marR="4088" marT="4088"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300" b="1" i="0" u="none" strike="noStrike" dirty="0" smtClean="0">
                          <a:solidFill>
                            <a:srgbClr val="002060"/>
                          </a:solidFill>
                          <a:effectLst/>
                          <a:latin typeface="Verdana"/>
                        </a:rPr>
                        <a:t>233 714,0</a:t>
                      </a:r>
                      <a:endParaRPr lang="lv-LV" sz="1300" b="1" i="0" u="none" strike="noStrike" dirty="0">
                        <a:solidFill>
                          <a:srgbClr val="002060"/>
                        </a:solidFill>
                        <a:effectLst/>
                        <a:latin typeface="Verdana"/>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300" b="1" i="0" u="none" strike="noStrike" dirty="0" smtClean="0">
                          <a:solidFill>
                            <a:srgbClr val="002060"/>
                          </a:solidFill>
                          <a:effectLst/>
                          <a:latin typeface="Verdana"/>
                        </a:rPr>
                        <a:t>6023,2</a:t>
                      </a:r>
                      <a:endParaRPr lang="lv-LV" sz="1300" b="1" i="0" u="none" strike="noStrike" dirty="0">
                        <a:solidFill>
                          <a:srgbClr val="002060"/>
                        </a:solidFill>
                        <a:effectLst/>
                        <a:latin typeface="Verdana"/>
                      </a:endParaRPr>
                    </a:p>
                  </a:txBody>
                  <a:tcPr marL="4088" marR="4088" marT="4091" marB="0" anchor="ctr">
                    <a:lnL w="3175" cap="flat" cmpd="sng" algn="ctr">
                      <a:solidFill>
                        <a:srgbClr val="002060"/>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300" b="1" i="0" u="none" strike="noStrike" dirty="0" smtClean="0">
                          <a:solidFill>
                            <a:srgbClr val="002060"/>
                          </a:solidFill>
                          <a:effectLst/>
                          <a:latin typeface="Verdana"/>
                        </a:rPr>
                        <a:t>3%</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300" b="1" i="0" u="none" strike="noStrike" dirty="0" smtClean="0">
                          <a:solidFill>
                            <a:srgbClr val="002060"/>
                          </a:solidFill>
                          <a:effectLst/>
                          <a:latin typeface="Verdana"/>
                        </a:rPr>
                        <a:t>290</a:t>
                      </a:r>
                      <a:r>
                        <a:rPr lang="lv-LV" sz="1300" b="1" i="0" u="none" strike="noStrike" baseline="0" dirty="0" smtClean="0">
                          <a:solidFill>
                            <a:srgbClr val="002060"/>
                          </a:solidFill>
                          <a:effectLst/>
                          <a:latin typeface="Verdana"/>
                        </a:rPr>
                        <a:t> 863,6</a:t>
                      </a:r>
                      <a:endParaRPr lang="lv-LV" sz="1300" b="1" i="0" u="none" strike="noStrike" dirty="0">
                        <a:solidFill>
                          <a:srgbClr val="002060"/>
                        </a:solidFill>
                        <a:effectLst/>
                        <a:latin typeface="Verdana"/>
                      </a:endParaRPr>
                    </a:p>
                  </a:txBody>
                  <a:tcPr marL="0" marR="0" marT="0"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300" b="1" i="0" u="none" strike="noStrike" dirty="0" smtClean="0">
                          <a:solidFill>
                            <a:srgbClr val="002060"/>
                          </a:solidFill>
                          <a:effectLst/>
                          <a:latin typeface="Verdana"/>
                        </a:rPr>
                        <a:t>3323,3</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12700" cap="flat" cmpd="sng" algn="ctr">
                      <a:solidFill>
                        <a:srgbClr val="012169"/>
                      </a:solidFill>
                      <a:prstDash val="solid"/>
                      <a:round/>
                      <a:headEnd type="none" w="med" len="med"/>
                      <a:tailEnd type="none" w="med" len="med"/>
                    </a:lnR>
                    <a:lnT w="12700"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chemeClr val="accent1">
                        <a:lumMod val="60000"/>
                        <a:lumOff val="40000"/>
                      </a:schemeClr>
                    </a:solidFill>
                  </a:tcPr>
                </a:tc>
                <a:tc>
                  <a:txBody>
                    <a:bodyPr/>
                    <a:lstStyle/>
                    <a:p>
                      <a:pPr algn="ctr" fontAlgn="ctr"/>
                      <a:r>
                        <a:rPr lang="lv-LV" sz="1300" b="1" i="0" u="none" strike="noStrike" dirty="0" smtClean="0">
                          <a:solidFill>
                            <a:srgbClr val="002060"/>
                          </a:solidFill>
                          <a:effectLst/>
                          <a:latin typeface="Verdana"/>
                        </a:rPr>
                        <a:t>1%</a:t>
                      </a:r>
                      <a:endParaRPr lang="lv-LV" sz="1300" b="1" i="0" u="none" strike="noStrike" dirty="0">
                        <a:solidFill>
                          <a:srgbClr val="002060"/>
                        </a:solidFill>
                        <a:effectLst/>
                        <a:latin typeface="Verdana"/>
                      </a:endParaRPr>
                    </a:p>
                  </a:txBody>
                  <a:tcPr marL="4088" marR="4088" marT="4091" marB="0" anchor="ctr">
                    <a:lnL w="12700" cap="flat" cmpd="sng" algn="ctr">
                      <a:solidFill>
                        <a:srgbClr val="012169"/>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7"/>
                  </a:ext>
                </a:extLst>
              </a:tr>
            </a:tbl>
          </a:graphicData>
        </a:graphic>
      </p:graphicFrame>
      <p:sp>
        <p:nvSpPr>
          <p:cNvPr id="7" name="Title 1"/>
          <p:cNvSpPr>
            <a:spLocks noGrp="1"/>
          </p:cNvSpPr>
          <p:nvPr>
            <p:ph type="title"/>
          </p:nvPr>
        </p:nvSpPr>
        <p:spPr>
          <a:xfrm>
            <a:off x="1077686" y="137096"/>
            <a:ext cx="7965533" cy="1455738"/>
          </a:xfrm>
        </p:spPr>
        <p:txBody>
          <a:bodyPr>
            <a:noAutofit/>
          </a:bodyPr>
          <a:lstStyle/>
          <a:p>
            <a:pPr algn="r"/>
            <a:r>
              <a:rPr lang="lv-LV" altLang="lv-LV" sz="2000" dirty="0" smtClean="0">
                <a:solidFill>
                  <a:srgbClr val="012169"/>
                </a:solidFill>
              </a:rPr>
              <a:t>Nodokļu kontroles pasākumi </a:t>
            </a:r>
            <a:br>
              <a:rPr lang="lv-LV" altLang="lv-LV" sz="2000" dirty="0" smtClean="0">
                <a:solidFill>
                  <a:srgbClr val="012169"/>
                </a:solidFill>
              </a:rPr>
            </a:br>
            <a:r>
              <a:rPr lang="lv-LV" altLang="lv-LV" sz="2000" dirty="0" smtClean="0">
                <a:solidFill>
                  <a:srgbClr val="012169"/>
                </a:solidFill>
              </a:rPr>
              <a:t>2015.gadā un 2016.gadā (2)</a:t>
            </a:r>
          </a:p>
        </p:txBody>
      </p:sp>
      <p:pic>
        <p:nvPicPr>
          <p:cNvPr id="4098" name="Picture 2" descr="Att&amp;emacr;lu rezult&amp;amacr;ti vaic&amp;amacr;jumam “euro sign”"/>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22671" y="1974735"/>
            <a:ext cx="671771" cy="671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tt&amp;emacr;lu rezult&amp;amacr;ti vaic&amp;amacr;jumam “euro sign”"/>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22668" y="3635379"/>
            <a:ext cx="671771" cy="6717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tt&amp;emacr;lu rezult&amp;amacr;ti vaic&amp;amacr;jumam “euro sign”"/>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22667" y="5260397"/>
            <a:ext cx="671771" cy="67177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3"/>
          </p:nvPr>
        </p:nvSpPr>
        <p:spPr>
          <a:xfrm>
            <a:off x="8534399" y="6324600"/>
            <a:ext cx="371475" cy="304800"/>
          </a:xfrm>
        </p:spPr>
        <p:txBody>
          <a:bodyPr/>
          <a:lstStyle/>
          <a:p>
            <a:pPr>
              <a:defRPr/>
            </a:pPr>
            <a:fld id="{87864C2F-BFAA-491F-9A33-ED6AB2F3D0DF}" type="slidenum">
              <a:rPr lang="en-US" altLang="lv-LV" smtClean="0"/>
              <a:pPr>
                <a:defRPr/>
              </a:pPr>
              <a:t>8</a:t>
            </a:fld>
            <a:endParaRPr lang="en-US" altLang="lv-LV" dirty="0"/>
          </a:p>
        </p:txBody>
      </p:sp>
    </p:spTree>
    <p:extLst>
      <p:ext uri="{BB962C8B-B14F-4D97-AF65-F5344CB8AC3E}">
        <p14:creationId xmlns:p14="http://schemas.microsoft.com/office/powerpoint/2010/main" val="6610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1000" tmFilter="0, 0; .2, .5; .8, .5; 1, 0"/>
                                        <p:tgtEl>
                                          <p:spTgt spid="4098"/>
                                        </p:tgtEl>
                                      </p:cBhvr>
                                    </p:animEffect>
                                    <p:animScale>
                                      <p:cBhvr>
                                        <p:cTn id="13" dur="500" autoRev="1" fill="hold"/>
                                        <p:tgtEl>
                                          <p:spTgt spid="4098"/>
                                        </p:tgtEl>
                                      </p:cBhvr>
                                      <p:by x="105000" y="105000"/>
                                    </p:animScale>
                                  </p:childTnLst>
                                </p:cTn>
                              </p:par>
                            </p:childTnLst>
                          </p:cTn>
                        </p:par>
                        <p:par>
                          <p:cTn id="14" fill="hold">
                            <p:stCondLst>
                              <p:cond delay="2000"/>
                            </p:stCondLst>
                            <p:childTnLst>
                              <p:par>
                                <p:cTn id="15" presetID="26" presetClass="emph" presetSubtype="0" fill="hold" nodeType="afterEffect">
                                  <p:stCondLst>
                                    <p:cond delay="0"/>
                                  </p:stCondLst>
                                  <p:childTnLst>
                                    <p:animEffect transition="out" filter="fade">
                                      <p:cBhvr>
                                        <p:cTn id="16" dur="1000" tmFilter="0, 0; .2, .5; .8, .5; 1, 0"/>
                                        <p:tgtEl>
                                          <p:spTgt spid="8"/>
                                        </p:tgtEl>
                                      </p:cBhvr>
                                    </p:animEffect>
                                    <p:animScale>
                                      <p:cBhvr>
                                        <p:cTn id="17" dur="500" autoRev="1" fill="hold"/>
                                        <p:tgtEl>
                                          <p:spTgt spid="8"/>
                                        </p:tgtEl>
                                      </p:cBhvr>
                                      <p:by x="105000" y="105000"/>
                                    </p:animScale>
                                  </p:childTnLst>
                                </p:cTn>
                              </p:par>
                            </p:childTnLst>
                          </p:cTn>
                        </p:par>
                        <p:par>
                          <p:cTn id="18" fill="hold">
                            <p:stCondLst>
                              <p:cond delay="3000"/>
                            </p:stCondLst>
                            <p:childTnLst>
                              <p:par>
                                <p:cTn id="19" presetID="26" presetClass="emph" presetSubtype="0" fill="hold" nodeType="afterEffect">
                                  <p:stCondLst>
                                    <p:cond delay="0"/>
                                  </p:stCondLst>
                                  <p:childTnLst>
                                    <p:animEffect transition="out" filter="fade">
                                      <p:cBhvr>
                                        <p:cTn id="20" dur="1000" tmFilter="0, 0; .2, .5; .8, .5; 1, 0"/>
                                        <p:tgtEl>
                                          <p:spTgt spid="9"/>
                                        </p:tgtEl>
                                      </p:cBhvr>
                                    </p:animEffect>
                                    <p:animScale>
                                      <p:cBhvr>
                                        <p:cTn id="21"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61" y="1425450"/>
            <a:ext cx="8682037" cy="706843"/>
          </a:xfrm>
        </p:spPr>
        <p:txBody>
          <a:bodyPr>
            <a:noAutofit/>
          </a:bodyPr>
          <a:lstStyle/>
          <a:p>
            <a:pPr algn="ctr"/>
            <a:r>
              <a:rPr lang="lv-LV" sz="1600" b="1" dirty="0">
                <a:solidFill>
                  <a:srgbClr val="012169"/>
                </a:solidFill>
              </a:rPr>
              <a:t>Klientu pašapkalpošanas portāls nodrošina</a:t>
            </a:r>
            <a:r>
              <a:rPr lang="lv-LV" sz="1600" dirty="0">
                <a:solidFill>
                  <a:srgbClr val="012169"/>
                </a:solidFill>
              </a:rPr>
              <a:t> </a:t>
            </a:r>
            <a:r>
              <a:rPr lang="lv-LV" sz="1600" b="1" dirty="0">
                <a:solidFill>
                  <a:srgbClr val="012169"/>
                </a:solidFill>
              </a:rPr>
              <a:t>visu</a:t>
            </a:r>
            <a:r>
              <a:rPr lang="lv-LV" sz="1600" dirty="0">
                <a:solidFill>
                  <a:srgbClr val="012169"/>
                </a:solidFill>
              </a:rPr>
              <a:t> </a:t>
            </a:r>
            <a:r>
              <a:rPr lang="lv-LV" sz="1600" b="1" dirty="0">
                <a:solidFill>
                  <a:srgbClr val="012169"/>
                </a:solidFill>
              </a:rPr>
              <a:t>pakalpojumu klāstu </a:t>
            </a:r>
            <a:r>
              <a:rPr lang="lv-LV" sz="1600" dirty="0">
                <a:solidFill>
                  <a:srgbClr val="012169"/>
                </a:solidFill>
              </a:rPr>
              <a:t>- </a:t>
            </a:r>
            <a:r>
              <a:rPr lang="lv-LV" sz="1600" b="1" dirty="0">
                <a:solidFill>
                  <a:srgbClr val="012169"/>
                </a:solidFill>
              </a:rPr>
              <a:t>virtuālo klientu apkalpošanas centru</a:t>
            </a:r>
          </a:p>
        </p:txBody>
      </p:sp>
      <p:sp>
        <p:nvSpPr>
          <p:cNvPr id="6" name="Slide Number Placeholder 5"/>
          <p:cNvSpPr>
            <a:spLocks noGrp="1"/>
          </p:cNvSpPr>
          <p:nvPr>
            <p:ph type="sldNum" sz="quarter" idx="13"/>
          </p:nvPr>
        </p:nvSpPr>
        <p:spPr>
          <a:xfrm>
            <a:off x="8534400" y="6324600"/>
            <a:ext cx="381000" cy="304800"/>
          </a:xfrm>
        </p:spPr>
        <p:txBody>
          <a:bodyPr/>
          <a:lstStyle/>
          <a:p>
            <a:fld id="{50467C44-140F-4DCE-A22E-8EF0A7CB2FC5}" type="slidenum">
              <a:rPr lang="en-US" altLang="lv-LV" smtClean="0"/>
              <a:pPr/>
              <a:t>9</a:t>
            </a:fld>
            <a:endParaRPr lang="en-US" altLang="lv-LV"/>
          </a:p>
        </p:txBody>
      </p:sp>
      <p:sp>
        <p:nvSpPr>
          <p:cNvPr id="5" name="Title 1"/>
          <p:cNvSpPr txBox="1">
            <a:spLocks/>
          </p:cNvSpPr>
          <p:nvPr/>
        </p:nvSpPr>
        <p:spPr bwMode="auto">
          <a:xfrm>
            <a:off x="2344343" y="0"/>
            <a:ext cx="6629401" cy="57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r">
              <a:lnSpc>
                <a:spcPts val="2500"/>
              </a:lnSpc>
            </a:pPr>
            <a:endParaRPr lang="lv-LV" sz="2200" dirty="0">
              <a:solidFill>
                <a:srgbClr val="002060"/>
              </a:solidFill>
            </a:endParaRPr>
          </a:p>
          <a:p>
            <a:pPr algn="r">
              <a:lnSpc>
                <a:spcPts val="2500"/>
              </a:lnSpc>
            </a:pPr>
            <a:r>
              <a:rPr lang="lv-LV" sz="2200" dirty="0" smtClean="0">
                <a:solidFill>
                  <a:srgbClr val="002060"/>
                </a:solidFill>
              </a:rPr>
              <a:t>EDS attīstība </a:t>
            </a:r>
            <a:r>
              <a:rPr lang="lv-LV" sz="2200" dirty="0">
                <a:solidFill>
                  <a:srgbClr val="002060"/>
                </a:solidFill>
              </a:rPr>
              <a:t>(1)</a:t>
            </a:r>
          </a:p>
        </p:txBody>
      </p:sp>
      <p:sp>
        <p:nvSpPr>
          <p:cNvPr id="7" name="Content Placeholder 2"/>
          <p:cNvSpPr txBox="1">
            <a:spLocks/>
          </p:cNvSpPr>
          <p:nvPr/>
        </p:nvSpPr>
        <p:spPr bwMode="auto">
          <a:xfrm>
            <a:off x="269861" y="2012203"/>
            <a:ext cx="7810714" cy="181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600"/>
              </a:spcBef>
            </a:pPr>
            <a:r>
              <a:rPr lang="lv-LV" sz="1400" b="1" dirty="0" smtClean="0">
                <a:solidFill>
                  <a:srgbClr val="0070C0"/>
                </a:solidFill>
              </a:rPr>
              <a:t>Pašapkalpošanās </a:t>
            </a:r>
            <a:r>
              <a:rPr lang="lv-LV" sz="1400" b="1" dirty="0">
                <a:solidFill>
                  <a:srgbClr val="0070C0"/>
                </a:solidFill>
              </a:rPr>
              <a:t>portālā ir</a:t>
            </a:r>
            <a:r>
              <a:rPr lang="lv-LV" sz="1400" dirty="0">
                <a:solidFill>
                  <a:srgbClr val="0070C0"/>
                </a:solidFill>
              </a:rPr>
              <a:t>:</a:t>
            </a:r>
          </a:p>
          <a:p>
            <a:pPr marL="342900" indent="-342900">
              <a:spcBef>
                <a:spcPts val="600"/>
              </a:spcBef>
              <a:buFont typeface="Wingdings" panose="05000000000000000000" pitchFamily="2" charset="2"/>
              <a:buChar char="§"/>
            </a:pPr>
            <a:r>
              <a:rPr lang="lv-LV" sz="1400" dirty="0">
                <a:solidFill>
                  <a:srgbClr val="002060"/>
                </a:solidFill>
              </a:rPr>
              <a:t>deklarāciju formas  </a:t>
            </a:r>
            <a:r>
              <a:rPr lang="lv-LV" sz="1400" b="1" dirty="0" smtClean="0">
                <a:solidFill>
                  <a:srgbClr val="002060"/>
                </a:solidFill>
              </a:rPr>
              <a:t>-  224 </a:t>
            </a:r>
            <a:endParaRPr lang="lv-LV" sz="1400" b="1" dirty="0">
              <a:solidFill>
                <a:srgbClr val="002060"/>
              </a:solidFill>
            </a:endParaRPr>
          </a:p>
          <a:p>
            <a:pPr marL="342900" indent="-342900">
              <a:spcBef>
                <a:spcPts val="600"/>
              </a:spcBef>
              <a:buFont typeface="Wingdings" panose="05000000000000000000" pitchFamily="2" charset="2"/>
              <a:buChar char="§"/>
            </a:pPr>
            <a:r>
              <a:rPr lang="lv-LV" sz="1400" b="1" dirty="0">
                <a:solidFill>
                  <a:srgbClr val="002060"/>
                </a:solidFill>
              </a:rPr>
              <a:t>16</a:t>
            </a:r>
            <a:r>
              <a:rPr lang="lv-LV" sz="1400" dirty="0">
                <a:solidFill>
                  <a:srgbClr val="002060"/>
                </a:solidFill>
              </a:rPr>
              <a:t> deklarāciju formās </a:t>
            </a:r>
            <a:r>
              <a:rPr lang="lv-LV" sz="1400" dirty="0" smtClean="0">
                <a:solidFill>
                  <a:srgbClr val="002060"/>
                </a:solidFill>
              </a:rPr>
              <a:t>ir nodrošināta </a:t>
            </a:r>
            <a:r>
              <a:rPr lang="lv-LV" sz="1400" dirty="0">
                <a:solidFill>
                  <a:srgbClr val="002060"/>
                </a:solidFill>
              </a:rPr>
              <a:t>datu pielasīšana – aizpildīšana ar VID rīcībā esošajiem datiem</a:t>
            </a:r>
          </a:p>
          <a:p>
            <a:pPr marL="342900" indent="-342900">
              <a:spcBef>
                <a:spcPts val="600"/>
              </a:spcBef>
              <a:buFont typeface="Wingdings" panose="05000000000000000000" pitchFamily="2" charset="2"/>
              <a:buChar char="§"/>
            </a:pPr>
            <a:r>
              <a:rPr lang="lv-LV" sz="1400" dirty="0">
                <a:solidFill>
                  <a:srgbClr val="002060"/>
                </a:solidFill>
              </a:rPr>
              <a:t>izveidoti </a:t>
            </a:r>
            <a:r>
              <a:rPr lang="lv-LV" sz="1400" b="1" dirty="0">
                <a:solidFill>
                  <a:srgbClr val="002060"/>
                </a:solidFill>
              </a:rPr>
              <a:t>56</a:t>
            </a:r>
            <a:r>
              <a:rPr lang="lv-LV" sz="1400" dirty="0">
                <a:solidFill>
                  <a:srgbClr val="002060"/>
                </a:solidFill>
              </a:rPr>
              <a:t> pārskati (datu attēlošana) nodokļu maksātājiem</a:t>
            </a:r>
          </a:p>
          <a:p>
            <a:pPr>
              <a:spcBef>
                <a:spcPts val="600"/>
              </a:spcBef>
            </a:pPr>
            <a:endParaRPr lang="lv-LV" sz="1400" dirty="0">
              <a:solidFill>
                <a:srgbClr val="002060"/>
              </a:solidFill>
            </a:endParaRPr>
          </a:p>
          <a:p>
            <a:pPr marL="342900" indent="-342900">
              <a:spcBef>
                <a:spcPts val="600"/>
              </a:spcBef>
              <a:buFont typeface="Arial" panose="020B0604020202020204" pitchFamily="34" charset="0"/>
              <a:buChar char="•"/>
            </a:pPr>
            <a:endParaRPr lang="lv-LV" sz="1400" dirty="0">
              <a:solidFill>
                <a:srgbClr val="002060"/>
              </a:solidFill>
            </a:endParaRPr>
          </a:p>
        </p:txBody>
      </p:sp>
      <p:sp>
        <p:nvSpPr>
          <p:cNvPr id="8" name="Content Placeholder 2"/>
          <p:cNvSpPr txBox="1">
            <a:spLocks/>
          </p:cNvSpPr>
          <p:nvPr/>
        </p:nvSpPr>
        <p:spPr bwMode="auto">
          <a:xfrm>
            <a:off x="261548" y="4199640"/>
            <a:ext cx="8524468" cy="249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400" b="1" dirty="0">
                <a:solidFill>
                  <a:srgbClr val="0070C0"/>
                </a:solidFill>
              </a:rPr>
              <a:t>Sasniegumi: </a:t>
            </a:r>
          </a:p>
          <a:p>
            <a:pPr marL="285750" indent="-285750" algn="just">
              <a:spcAft>
                <a:spcPts val="600"/>
              </a:spcAft>
              <a:buFont typeface="Wingdings" panose="05000000000000000000" pitchFamily="2" charset="2"/>
              <a:buChar char="§"/>
            </a:pPr>
            <a:r>
              <a:rPr lang="lv-LV" altLang="lv-LV" sz="1400" b="1" dirty="0">
                <a:solidFill>
                  <a:srgbClr val="002060"/>
                </a:solidFill>
              </a:rPr>
              <a:t>Izveidots «Maksājumu kalendārs» </a:t>
            </a:r>
            <a:r>
              <a:rPr lang="lv-LV" altLang="lv-LV" sz="1400" dirty="0">
                <a:solidFill>
                  <a:srgbClr val="002060"/>
                </a:solidFill>
              </a:rPr>
              <a:t>par nokavētajiem, kārtējiem un drīzumā veicamajiem nodokļu maksājumiem un summām. </a:t>
            </a:r>
            <a:r>
              <a:rPr lang="lv-LV" altLang="lv-LV" sz="1400" b="1" dirty="0">
                <a:solidFill>
                  <a:srgbClr val="002060"/>
                </a:solidFill>
              </a:rPr>
              <a:t>2 dienas </a:t>
            </a:r>
            <a:r>
              <a:rPr lang="lv-LV" altLang="lv-LV" sz="1400" dirty="0">
                <a:solidFill>
                  <a:srgbClr val="002060"/>
                </a:solidFill>
              </a:rPr>
              <a:t>pirms termiņa iestāšanās tiek attēlots </a:t>
            </a:r>
            <a:r>
              <a:rPr lang="lv-LV" altLang="lv-LV" sz="1400" b="1" dirty="0">
                <a:solidFill>
                  <a:srgbClr val="002060"/>
                </a:solidFill>
              </a:rPr>
              <a:t>atgādinājums/ brīdinājums par maksājumu izpildi.</a:t>
            </a:r>
          </a:p>
          <a:p>
            <a:pPr marL="285750" indent="-285750" algn="just">
              <a:spcAft>
                <a:spcPts val="600"/>
              </a:spcAft>
              <a:buFont typeface="Wingdings" panose="05000000000000000000" pitchFamily="2" charset="2"/>
              <a:buChar char="§"/>
            </a:pPr>
            <a:r>
              <a:rPr lang="lv-LV" altLang="lv-LV" sz="1400" b="1" dirty="0">
                <a:solidFill>
                  <a:srgbClr val="002060"/>
                </a:solidFill>
              </a:rPr>
              <a:t>Izveidota EDS funkcionalitāte «Maksājumi», kas ļauj lietotājiem apskatīt un nomaksāt aktuālos nodokļu parādus</a:t>
            </a:r>
          </a:p>
          <a:p>
            <a:pPr marL="285750" indent="-285750">
              <a:buFont typeface="Wingdings" panose="05000000000000000000" pitchFamily="2" charset="2"/>
              <a:buChar char="§"/>
            </a:pPr>
            <a:r>
              <a:rPr lang="lv-LV" sz="1400" dirty="0">
                <a:solidFill>
                  <a:srgbClr val="002060"/>
                </a:solidFill>
              </a:rPr>
              <a:t>Nodokļu maksātājiem lejupielādei tiek piedāvāta VID mobilā aplikācija </a:t>
            </a:r>
            <a:r>
              <a:rPr lang="lv-LV" sz="1400" b="1" dirty="0">
                <a:solidFill>
                  <a:srgbClr val="002060"/>
                </a:solidFill>
              </a:rPr>
              <a:t>«Attaisnotie izdevumi»</a:t>
            </a:r>
            <a:r>
              <a:rPr lang="lv-LV" sz="1400" dirty="0">
                <a:solidFill>
                  <a:srgbClr val="002060"/>
                </a:solidFill>
              </a:rPr>
              <a:t>  attaisnoto izdevumu </a:t>
            </a:r>
            <a:r>
              <a:rPr lang="lv-LV" sz="1400" b="1" dirty="0">
                <a:solidFill>
                  <a:srgbClr val="002060"/>
                </a:solidFill>
              </a:rPr>
              <a:t>kases čeku un izrakstīto kvīšu uzglabāšanai un ievietošanai </a:t>
            </a:r>
            <a:r>
              <a:rPr lang="lv-LV" sz="1400" b="1" dirty="0" smtClean="0">
                <a:solidFill>
                  <a:srgbClr val="002060"/>
                </a:solidFill>
              </a:rPr>
              <a:t>GID</a:t>
            </a:r>
            <a:endParaRPr lang="lv-LV" sz="1400" dirty="0">
              <a:solidFill>
                <a:srgbClr val="002060"/>
              </a:solidFill>
            </a:endParaRPr>
          </a:p>
          <a:p>
            <a:pPr marL="457200" indent="-457200">
              <a:buFont typeface="Wingdings" panose="05000000000000000000" pitchFamily="2" charset="2"/>
              <a:buChar char="§"/>
            </a:pPr>
            <a:endParaRPr lang="lv-LV" sz="1400" dirty="0">
              <a:solidFill>
                <a:srgbClr val="002060"/>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48" y="3443678"/>
            <a:ext cx="8782225" cy="68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70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theme/theme1.xml><?xml version="1.0" encoding="utf-8"?>
<a:theme xmlns:a="http://schemas.openxmlformats.org/drawingml/2006/main" name="91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2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5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89_Prezentacija_templateLV</Template>
  <TotalTime>9980</TotalTime>
  <Words>1858</Words>
  <Application>Microsoft Office PowerPoint</Application>
  <PresentationFormat>On-screen Show (4:3)</PresentationFormat>
  <Paragraphs>413</Paragraphs>
  <Slides>22</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MS PGothic</vt:lpstr>
      <vt:lpstr>Arial</vt:lpstr>
      <vt:lpstr>Calibri</vt:lpstr>
      <vt:lpstr>Times New Roman</vt:lpstr>
      <vt:lpstr>Verdana</vt:lpstr>
      <vt:lpstr>Wingdings</vt:lpstr>
      <vt:lpstr>91_Prezentacija_templateLV</vt:lpstr>
      <vt:lpstr>92_Prezentacija_templateLV</vt:lpstr>
      <vt:lpstr>VID</vt:lpstr>
      <vt:lpstr>95_Prezentacija_templateLV</vt:lpstr>
      <vt:lpstr>PowerPoint Presentation</vt:lpstr>
      <vt:lpstr>PowerPoint Presentation</vt:lpstr>
      <vt:lpstr>VID administrētie nodokļu ieņēmumi* no Kurzemes plānošanas reģiona nodokļu maksātājiem 2016.gadā, milj. EUR</vt:lpstr>
      <vt:lpstr>VID administrētie nodokļu ieņēmumi* no Kurzemes plānošanas reģiona nodokļu maksātājiem no 2013. līdz 2016.gadam, milj. EUR</vt:lpstr>
      <vt:lpstr>Klientu apkalpošanas kvalitātes uzlabošana</vt:lpstr>
      <vt:lpstr>Saimniecisko darbību ierobežojošie pasākumi  (dati uz 05.01.2017.)</vt:lpstr>
      <vt:lpstr>Nodokļu kontroles pasākumi  2015.gadā un 2016.gadā (1)</vt:lpstr>
      <vt:lpstr>Nodokļu kontroles pasākumi  2015.gadā un 2016.gadā (2)</vt:lpstr>
      <vt:lpstr>PowerPoint Presentation</vt:lpstr>
      <vt:lpstr>EDS attīstība (3)  Intuitīvs EDS sākumekrāns  </vt:lpstr>
      <vt:lpstr>EDS attīstība (4)  Vienkāršota GID aizpildīšana un iesniegšana</vt:lpstr>
      <vt:lpstr>PowerPoint Presentation</vt:lpstr>
      <vt:lpstr>EDS attīstība (6)   2015. gada augusta jauninājums «Izziņas»</vt:lpstr>
      <vt:lpstr>EDS attīstība (7) Jauninājums 2016.gada maijā mobilā aplikācija «Attaisnotie izdevumi»</vt:lpstr>
      <vt:lpstr>Darba nespēju lapu pārskats</vt:lpstr>
      <vt:lpstr>Popularizēšanas pasākumi  GID iesniegšanai EDS</vt:lpstr>
      <vt:lpstr>2016.gada pilotprojekts  Valsts ieņēmumu dienesta «E-busiņš»</vt:lpstr>
      <vt:lpstr>PowerPoint Presentation</vt:lpstr>
      <vt:lpstr>Plānotā resursu optimizācija</vt:lpstr>
      <vt:lpstr>Plānotā VID reorganizācija (1)</vt:lpstr>
      <vt:lpstr>Plānotā VID reorganizācija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Kaspars Pauniņš</cp:lastModifiedBy>
  <cp:revision>846</cp:revision>
  <cp:lastPrinted>2016-12-08T13:54:22Z</cp:lastPrinted>
  <dcterms:created xsi:type="dcterms:W3CDTF">2014-11-20T14:46:47Z</dcterms:created>
  <dcterms:modified xsi:type="dcterms:W3CDTF">2017-01-10T12:21:26Z</dcterms:modified>
</cp:coreProperties>
</file>